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8" r:id="rId3"/>
    <p:sldId id="259" r:id="rId4"/>
    <p:sldId id="295" r:id="rId5"/>
    <p:sldId id="268" r:id="rId6"/>
    <p:sldId id="267" r:id="rId7"/>
    <p:sldId id="269" r:id="rId8"/>
    <p:sldId id="270" r:id="rId9"/>
    <p:sldId id="271" r:id="rId10"/>
    <p:sldId id="272" r:id="rId11"/>
    <p:sldId id="278" r:id="rId12"/>
    <p:sldId id="279" r:id="rId13"/>
    <p:sldId id="275" r:id="rId14"/>
    <p:sldId id="277" r:id="rId15"/>
    <p:sldId id="276" r:id="rId16"/>
    <p:sldId id="273" r:id="rId17"/>
    <p:sldId id="274" r:id="rId18"/>
    <p:sldId id="280" r:id="rId19"/>
    <p:sldId id="294" r:id="rId20"/>
    <p:sldId id="281" r:id="rId21"/>
    <p:sldId id="282" r:id="rId22"/>
    <p:sldId id="283" r:id="rId23"/>
    <p:sldId id="284" r:id="rId24"/>
    <p:sldId id="285" r:id="rId25"/>
    <p:sldId id="286" r:id="rId26"/>
    <p:sldId id="287" r:id="rId27"/>
    <p:sldId id="288" r:id="rId28"/>
    <p:sldId id="290" r:id="rId29"/>
    <p:sldId id="293" r:id="rId30"/>
    <p:sldId id="296" r:id="rId31"/>
    <p:sldId id="291" r:id="rId32"/>
    <p:sldId id="289" r:id="rId33"/>
    <p:sldId id="292" r:id="rId3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54CBF-2451-DB8B-DEAC-CAF68401EE57}" v="45" dt="2024-07-13T12:11:24.58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21265"/>
            <a:ext cx="2971800" cy="458788"/>
          </a:xfrm>
          <a:prstGeom prst="rect">
            <a:avLst/>
          </a:prstGeom>
        </p:spPr>
        <p:txBody>
          <a:bodyPr vert="horz" lIns="91440" tIns="45720" rIns="91440" bIns="45720" rtlCol="0"/>
          <a:lstStyle>
            <a:lvl1pPr algn="r">
              <a:defRPr sz="1200"/>
            </a:lvl1pPr>
          </a:lstStyle>
          <a:p>
            <a:pPr rtl="0"/>
            <a:fld id="{F2889D4D-4304-4CF3-9F2B-49B27BF019BF}" type="datetime1">
              <a:rPr lang="zh-CN" altLang="en-US" smtClean="0">
                <a:latin typeface="Microsoft YaHei UI" panose="020B0503020204020204" pitchFamily="34" charset="-122"/>
                <a:ea typeface="Microsoft YaHei UI" panose="020B0503020204020204" pitchFamily="34" charset="-122"/>
              </a:rPr>
              <a:t>2024/7/13</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DE4C80B-8910-445E-8D30-7A590951118B}" type="slidenum">
              <a:rPr lang="en-US" altLang="zh-CN">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91DA9B4-0C0B-4032-A9A8-230E51D4B846}" type="datetime1">
              <a:rPr lang="zh-CN" altLang="en-US" smtClean="0"/>
              <a:pPr/>
              <a:t>2024/7/13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5D81F1E7-4EFD-4BFF-B438-FCD52FD36B17}"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5D81F1E7-4EFD-4BFF-B438-FCD52FD36B17}" type="slidenum">
              <a:rPr lang="en-US" altLang="zh-CN" smtClean="0"/>
              <a:t>1</a:t>
            </a:fld>
            <a:endParaRPr lang="zh-CN" altLang="en-US"/>
          </a:p>
        </p:txBody>
      </p:sp>
    </p:spTree>
    <p:extLst>
      <p:ext uri="{BB962C8B-B14F-4D97-AF65-F5344CB8AC3E}">
        <p14:creationId xmlns:p14="http://schemas.microsoft.com/office/powerpoint/2010/main" val="151930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18</a:t>
            </a:fld>
            <a:endParaRPr lang="zh-CN" altLang="en-US"/>
          </a:p>
        </p:txBody>
      </p:sp>
    </p:spTree>
    <p:extLst>
      <p:ext uri="{BB962C8B-B14F-4D97-AF65-F5344CB8AC3E}">
        <p14:creationId xmlns:p14="http://schemas.microsoft.com/office/powerpoint/2010/main" val="193295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19</a:t>
            </a:fld>
            <a:endParaRPr lang="zh-CN" altLang="en-US"/>
          </a:p>
        </p:txBody>
      </p:sp>
    </p:spTree>
    <p:extLst>
      <p:ext uri="{BB962C8B-B14F-4D97-AF65-F5344CB8AC3E}">
        <p14:creationId xmlns:p14="http://schemas.microsoft.com/office/powerpoint/2010/main" val="197506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20</a:t>
            </a:fld>
            <a:endParaRPr lang="zh-CN" altLang="en-US"/>
          </a:p>
        </p:txBody>
      </p:sp>
    </p:spTree>
    <p:extLst>
      <p:ext uri="{BB962C8B-B14F-4D97-AF65-F5344CB8AC3E}">
        <p14:creationId xmlns:p14="http://schemas.microsoft.com/office/powerpoint/2010/main" val="3482528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21</a:t>
            </a:fld>
            <a:endParaRPr lang="zh-CN" altLang="en-US"/>
          </a:p>
        </p:txBody>
      </p:sp>
    </p:spTree>
    <p:extLst>
      <p:ext uri="{BB962C8B-B14F-4D97-AF65-F5344CB8AC3E}">
        <p14:creationId xmlns:p14="http://schemas.microsoft.com/office/powerpoint/2010/main" val="424462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22</a:t>
            </a:fld>
            <a:endParaRPr lang="zh-CN" altLang="en-US"/>
          </a:p>
        </p:txBody>
      </p:sp>
    </p:spTree>
    <p:extLst>
      <p:ext uri="{BB962C8B-B14F-4D97-AF65-F5344CB8AC3E}">
        <p14:creationId xmlns:p14="http://schemas.microsoft.com/office/powerpoint/2010/main" val="2612018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23</a:t>
            </a:fld>
            <a:endParaRPr lang="zh-CN" altLang="en-US"/>
          </a:p>
        </p:txBody>
      </p:sp>
    </p:spTree>
    <p:extLst>
      <p:ext uri="{BB962C8B-B14F-4D97-AF65-F5344CB8AC3E}">
        <p14:creationId xmlns:p14="http://schemas.microsoft.com/office/powerpoint/2010/main" val="1200879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24</a:t>
            </a:fld>
            <a:endParaRPr lang="zh-CN" altLang="en-US"/>
          </a:p>
        </p:txBody>
      </p:sp>
    </p:spTree>
    <p:extLst>
      <p:ext uri="{BB962C8B-B14F-4D97-AF65-F5344CB8AC3E}">
        <p14:creationId xmlns:p14="http://schemas.microsoft.com/office/powerpoint/2010/main" val="3258883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25</a:t>
            </a:fld>
            <a:endParaRPr lang="zh-CN" altLang="en-US"/>
          </a:p>
        </p:txBody>
      </p:sp>
    </p:spTree>
    <p:extLst>
      <p:ext uri="{BB962C8B-B14F-4D97-AF65-F5344CB8AC3E}">
        <p14:creationId xmlns:p14="http://schemas.microsoft.com/office/powerpoint/2010/main" val="246986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26</a:t>
            </a:fld>
            <a:endParaRPr lang="zh-CN" altLang="en-US"/>
          </a:p>
        </p:txBody>
      </p:sp>
    </p:spTree>
    <p:extLst>
      <p:ext uri="{BB962C8B-B14F-4D97-AF65-F5344CB8AC3E}">
        <p14:creationId xmlns:p14="http://schemas.microsoft.com/office/powerpoint/2010/main" val="2866933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27</a:t>
            </a:fld>
            <a:endParaRPr lang="zh-CN" altLang="en-US"/>
          </a:p>
        </p:txBody>
      </p:sp>
    </p:spTree>
    <p:extLst>
      <p:ext uri="{BB962C8B-B14F-4D97-AF65-F5344CB8AC3E}">
        <p14:creationId xmlns:p14="http://schemas.microsoft.com/office/powerpoint/2010/main" val="1703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growing adoption of electric vehicles (EVs) presents both opportunities and challenges in the realm of route planning and navigation. Unlike traditional internal combustion engine vehicles, EVs require careful planning due to their limited range and reliance on charging infrastructure. This unique requirement has led to the development of the Electric Vehicle Route Planner (EVRP), a tool designed to address these challenges and enhance the EV driving experience.</a:t>
            </a:r>
          </a:p>
          <a:p>
            <a:r>
              <a:rPr lang="en-US" altLang="zh-CN"/>
              <a:t>A significant concern for EV drivers is </a:t>
            </a:r>
            <a:r>
              <a:rPr lang="en-US" altLang="zh-CN" b="1"/>
              <a:t>range anxiety</a:t>
            </a:r>
            <a:r>
              <a:rPr lang="en-US" altLang="zh-CN"/>
              <a:t>, the fear that a vehicle does not have enough charge to reach its destination. This anxiety is a major barrier to the widespread adoption of electric vehicles. The EVRP aims to alleviate range anxiety by ensuring that drivers are well-informed about optimal routes and essential charging stops, making long-distance travel more feasible and stress-free.</a:t>
            </a:r>
          </a:p>
        </p:txBody>
      </p:sp>
      <p:sp>
        <p:nvSpPr>
          <p:cNvPr id="4" name="灯片编号占位符 3"/>
          <p:cNvSpPr>
            <a:spLocks noGrp="1"/>
          </p:cNvSpPr>
          <p:nvPr>
            <p:ph type="sldNum" sz="quarter" idx="5"/>
          </p:nvPr>
        </p:nvSpPr>
        <p:spPr/>
        <p:txBody>
          <a:bodyPr/>
          <a:lstStyle/>
          <a:p>
            <a:pPr rtl="0"/>
            <a:fld id="{5D81F1E7-4EFD-4BFF-B438-FCD52FD36B17}" type="slidenum">
              <a:rPr lang="en-US" altLang="zh-CN" smtClean="0"/>
              <a:t>2</a:t>
            </a:fld>
            <a:endParaRPr lang="zh-CN" altLang="en-US"/>
          </a:p>
        </p:txBody>
      </p:sp>
    </p:spTree>
    <p:extLst>
      <p:ext uri="{BB962C8B-B14F-4D97-AF65-F5344CB8AC3E}">
        <p14:creationId xmlns:p14="http://schemas.microsoft.com/office/powerpoint/2010/main" val="32336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28</a:t>
            </a:fld>
            <a:endParaRPr lang="zh-CN" altLang="en-US"/>
          </a:p>
        </p:txBody>
      </p:sp>
    </p:spTree>
    <p:extLst>
      <p:ext uri="{BB962C8B-B14F-4D97-AF65-F5344CB8AC3E}">
        <p14:creationId xmlns:p14="http://schemas.microsoft.com/office/powerpoint/2010/main" val="53401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29</a:t>
            </a:fld>
            <a:endParaRPr lang="zh-CN" altLang="en-US"/>
          </a:p>
        </p:txBody>
      </p:sp>
    </p:spTree>
    <p:extLst>
      <p:ext uri="{BB962C8B-B14F-4D97-AF65-F5344CB8AC3E}">
        <p14:creationId xmlns:p14="http://schemas.microsoft.com/office/powerpoint/2010/main" val="332309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30</a:t>
            </a:fld>
            <a:endParaRPr lang="zh-CN" altLang="en-US"/>
          </a:p>
        </p:txBody>
      </p:sp>
    </p:spTree>
    <p:extLst>
      <p:ext uri="{BB962C8B-B14F-4D97-AF65-F5344CB8AC3E}">
        <p14:creationId xmlns:p14="http://schemas.microsoft.com/office/powerpoint/2010/main" val="1554770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31</a:t>
            </a:fld>
            <a:endParaRPr lang="zh-CN" altLang="en-US"/>
          </a:p>
        </p:txBody>
      </p:sp>
    </p:spTree>
    <p:extLst>
      <p:ext uri="{BB962C8B-B14F-4D97-AF65-F5344CB8AC3E}">
        <p14:creationId xmlns:p14="http://schemas.microsoft.com/office/powerpoint/2010/main" val="3238763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32</a:t>
            </a:fld>
            <a:endParaRPr lang="zh-CN" altLang="en-US"/>
          </a:p>
        </p:txBody>
      </p:sp>
    </p:spTree>
    <p:extLst>
      <p:ext uri="{BB962C8B-B14F-4D97-AF65-F5344CB8AC3E}">
        <p14:creationId xmlns:p14="http://schemas.microsoft.com/office/powerpoint/2010/main" val="51490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33</a:t>
            </a:fld>
            <a:endParaRPr lang="zh-CN" altLang="en-US"/>
          </a:p>
        </p:txBody>
      </p:sp>
    </p:spTree>
    <p:extLst>
      <p:ext uri="{BB962C8B-B14F-4D97-AF65-F5344CB8AC3E}">
        <p14:creationId xmlns:p14="http://schemas.microsoft.com/office/powerpoint/2010/main" val="4055846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b="1"/>
              <a:t>1. Mitigating Range Anxiety</a:t>
            </a:r>
          </a:p>
          <a:p>
            <a:r>
              <a:rPr lang="en-US" altLang="zh-CN" b="1"/>
              <a:t>Range anxiety</a:t>
            </a:r>
            <a:r>
              <a:rPr lang="en-US" altLang="zh-CN"/>
              <a:t> is a major concern for EV drivers, referring to the fear that their vehicle may not have enough charge to reach the destination. This anxiety can deter potential buyers from choosing electric vehicles. The EVRP aims to mitigate this anxiety by ensuring drivers are aware of optimal routes and necessary charging stops, providing peace of mind and making EVs a more attractive option.</a:t>
            </a:r>
          </a:p>
          <a:p>
            <a:r>
              <a:rPr lang="en-US" altLang="zh-CN" b="1"/>
              <a:t>2. Optimizing Travel Time and Efficiency</a:t>
            </a:r>
          </a:p>
          <a:p>
            <a:r>
              <a:rPr lang="en-US" altLang="zh-CN"/>
              <a:t>One of the key purposes of the EVRP is to minimize overall travel time while ensuring that the vehicle can complete its journey without running out of charge. This involves calculating the most efficient routes and strategically planning charging stops based on the vehicle’s range and the availability of charging infrastructure. The planner seeks to integrate charging stops into the travel itinerary in a way that causes minimal deviation from the optimal path.</a:t>
            </a:r>
          </a:p>
          <a:p>
            <a:r>
              <a:rPr lang="en-US" altLang="zh-CN" b="1"/>
              <a:t>3. Enhancing User Experience</a:t>
            </a:r>
          </a:p>
          <a:p>
            <a:r>
              <a:rPr lang="en-US" altLang="zh-CN"/>
              <a:t>The EVRP is designed to provide a user-friendly interface that allows drivers to easily input their starting and ending points, vehicle specifications, and other preferences. By displaying the calculated route along with charging stops on a map, the EVRP offers a clear and actionable travel plan. This enhances the overall user experience, making long-distance travel more feasible and less stressful for EV drivers.</a:t>
            </a:r>
          </a:p>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3</a:t>
            </a:fld>
            <a:endParaRPr lang="zh-CN" altLang="en-US"/>
          </a:p>
        </p:txBody>
      </p:sp>
    </p:spTree>
    <p:extLst>
      <p:ext uri="{BB962C8B-B14F-4D97-AF65-F5344CB8AC3E}">
        <p14:creationId xmlns:p14="http://schemas.microsoft.com/office/powerpoint/2010/main" val="385503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5</a:t>
            </a:fld>
            <a:endParaRPr lang="zh-CN" altLang="en-US"/>
          </a:p>
        </p:txBody>
      </p:sp>
    </p:spTree>
    <p:extLst>
      <p:ext uri="{BB962C8B-B14F-4D97-AF65-F5344CB8AC3E}">
        <p14:creationId xmlns:p14="http://schemas.microsoft.com/office/powerpoint/2010/main" val="67538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a:t>focusing on identifying optimal charging stops along a planned route. Here's a detailed explanation of how the algorithm works:</a:t>
            </a:r>
          </a:p>
          <a:p>
            <a:pPr>
              <a:buFont typeface="+mj-lt"/>
              <a:buAutoNum type="arabicPeriod"/>
            </a:pPr>
            <a:r>
              <a:rPr lang="en-US" altLang="zh-CN" b="1"/>
              <a:t>Initial Check and Route Autonomy Calculation</a:t>
            </a:r>
            <a:r>
              <a:rPr lang="en-US" altLang="zh-CN"/>
              <a:t>:</a:t>
            </a:r>
          </a:p>
          <a:p>
            <a:pPr marL="742950" lvl="1" indent="-285750">
              <a:buFont typeface="+mj-lt"/>
              <a:buAutoNum type="arabicPeriod"/>
            </a:pPr>
            <a:r>
              <a:rPr lang="en-US" altLang="zh-CN"/>
              <a:t>The algorithm starts by checking if the vehicle can complete the route without needing to charge. This is done by comparing the ratio of the route distance to the vehicle's autonomy (maximum distance the vehicle can travel on a full charge).</a:t>
            </a:r>
          </a:p>
          <a:p>
            <a:pPr marL="742950" lvl="1" indent="-285750">
              <a:buFont typeface="+mj-lt"/>
              <a:buAutoNum type="arabicPeriod"/>
            </a:pPr>
            <a:r>
              <a:rPr lang="en-US" altLang="zh-CN"/>
              <a:t>If the vehicle can complete the route (</a:t>
            </a:r>
            <a:r>
              <a:rPr lang="en-US" altLang="zh-CN" err="1"/>
              <a:t>thisRoutesAutonomyDistanceRatio</a:t>
            </a:r>
            <a:r>
              <a:rPr lang="en-US" altLang="zh-CN"/>
              <a:t> &gt;= 1), an itinerary is found and the process returns with a success flag and no charging stops.</a:t>
            </a:r>
          </a:p>
          <a:p>
            <a:pPr>
              <a:buFont typeface="+mj-lt"/>
              <a:buAutoNum type="arabicPeriod"/>
            </a:pPr>
            <a:r>
              <a:rPr lang="en-US" altLang="zh-CN" b="1"/>
              <a:t>Determining the Number of Stops</a:t>
            </a:r>
            <a:r>
              <a:rPr lang="en-US" altLang="zh-CN"/>
              <a:t>:</a:t>
            </a:r>
          </a:p>
          <a:p>
            <a:pPr marL="742950" lvl="1" indent="-285750">
              <a:buFont typeface="+mj-lt"/>
              <a:buAutoNum type="arabicPeriod"/>
            </a:pPr>
            <a:r>
              <a:rPr lang="en-US" altLang="zh-CN"/>
              <a:t>If the vehicle cannot complete the route on a single charge, the algorithm calculates the number of necessary charging stops. This is done by taking the ceiling of the inverse of the autonomy-distance ratio, subtracting one (</a:t>
            </a:r>
            <a:r>
              <a:rPr lang="en-US" altLang="zh-CN" err="1"/>
              <a:t>numberOfStops</a:t>
            </a:r>
            <a:r>
              <a:rPr lang="en-US" altLang="zh-CN"/>
              <a:t> = </a:t>
            </a:r>
            <a:r>
              <a:rPr lang="en-US" altLang="zh-CN" err="1"/>
              <a:t>Math.ceil</a:t>
            </a:r>
            <a:r>
              <a:rPr lang="en-US" altLang="zh-CN"/>
              <a:t>(1 / </a:t>
            </a:r>
            <a:r>
              <a:rPr lang="en-US" altLang="zh-CN" err="1"/>
              <a:t>thisRoutesAutonomyDistanceRatio</a:t>
            </a:r>
            <a:r>
              <a:rPr lang="en-US" altLang="zh-CN"/>
              <a:t>) - 1).</a:t>
            </a:r>
          </a:p>
          <a:p>
            <a:pPr>
              <a:buFont typeface="+mj-lt"/>
              <a:buAutoNum type="arabicPeriod"/>
            </a:pPr>
            <a:r>
              <a:rPr lang="en-US" altLang="zh-CN" b="1"/>
              <a:t>Calculating Segment Distances and Stop Points</a:t>
            </a:r>
            <a:r>
              <a:rPr lang="en-US" altLang="zh-CN"/>
              <a:t>:</a:t>
            </a:r>
          </a:p>
          <a:p>
            <a:pPr marL="742950" lvl="1" indent="-285750">
              <a:buFont typeface="+mj-lt"/>
              <a:buAutoNum type="arabicPeriod"/>
            </a:pPr>
            <a:r>
              <a:rPr lang="en-US" altLang="zh-CN"/>
              <a:t>The route is divided into segments, and the distance of each segment is calculated (</a:t>
            </a:r>
            <a:r>
              <a:rPr lang="en-US" altLang="zh-CN" err="1"/>
              <a:t>calculateDistancesFromRouteCoordinates</a:t>
            </a:r>
            <a:r>
              <a:rPr lang="en-US" altLang="zh-CN"/>
              <a:t>(</a:t>
            </a:r>
            <a:r>
              <a:rPr lang="en-US" altLang="zh-CN" err="1"/>
              <a:t>thisRoute</a:t>
            </a:r>
            <a:r>
              <a:rPr lang="en-US" altLang="zh-CN"/>
              <a:t>)).</a:t>
            </a:r>
          </a:p>
          <a:p>
            <a:pPr marL="742950" lvl="1" indent="-285750">
              <a:buFont typeface="+mj-lt"/>
              <a:buAutoNum type="arabicPeriod"/>
            </a:pPr>
            <a:r>
              <a:rPr lang="en-US" altLang="zh-CN"/>
              <a:t>Based on these segment distances, the algorithm identifies potential stop points where charging stations might be needed (</a:t>
            </a:r>
            <a:r>
              <a:rPr lang="en-US" altLang="zh-CN" err="1"/>
              <a:t>getStopCircleCenterPoints</a:t>
            </a:r>
            <a:r>
              <a:rPr lang="en-US" altLang="zh-CN"/>
              <a:t>(</a:t>
            </a:r>
            <a:r>
              <a:rPr lang="en-US" altLang="zh-CN" err="1"/>
              <a:t>thisRoute</a:t>
            </a:r>
            <a:r>
              <a:rPr lang="en-US" altLang="zh-CN"/>
              <a:t>, </a:t>
            </a:r>
            <a:r>
              <a:rPr lang="en-US" altLang="zh-CN" err="1"/>
              <a:t>segmentDistances</a:t>
            </a:r>
            <a:r>
              <a:rPr lang="en-US" altLang="zh-CN"/>
              <a:t>)).</a:t>
            </a:r>
          </a:p>
          <a:p>
            <a:pPr>
              <a:buFont typeface="+mj-lt"/>
              <a:buAutoNum type="arabicPeriod"/>
            </a:pPr>
            <a:r>
              <a:rPr lang="en-US" altLang="zh-CN" b="1"/>
              <a:t>Finding Charging Stations</a:t>
            </a:r>
            <a:r>
              <a:rPr lang="en-US" altLang="zh-CN"/>
              <a:t>:</a:t>
            </a:r>
          </a:p>
          <a:p>
            <a:pPr marL="742950" lvl="1" indent="-285750">
              <a:buFont typeface="+mj-lt"/>
              <a:buAutoNum type="arabicPeriod"/>
            </a:pPr>
            <a:r>
              <a:rPr lang="en-US" altLang="zh-CN"/>
              <a:t>For each stop point, the algorithm searches for charging stations within a specified radius. This radius starts at a minimum value and increases if no charging stations are found.</a:t>
            </a:r>
          </a:p>
          <a:p>
            <a:pPr marL="742950" lvl="1" indent="-285750">
              <a:buFont typeface="+mj-lt"/>
              <a:buAutoNum type="arabicPeriod"/>
            </a:pPr>
            <a:r>
              <a:rPr lang="en-US" altLang="zh-CN"/>
              <a:t>The search for charging stations is done using an external API, which returns data on nearby charging stations (</a:t>
            </a:r>
            <a:r>
              <a:rPr lang="en-US" altLang="zh-CN" err="1"/>
              <a:t>getChargerData</a:t>
            </a:r>
            <a:r>
              <a:rPr lang="en-US" altLang="zh-CN"/>
              <a:t>(</a:t>
            </a:r>
            <a:r>
              <a:rPr lang="en-US" altLang="zh-CN" err="1"/>
              <a:t>urlForApiRequestArg</a:t>
            </a:r>
            <a:r>
              <a:rPr lang="en-US" altLang="zh-CN"/>
              <a:t>)).</a:t>
            </a:r>
          </a:p>
          <a:p>
            <a:pPr marL="742950" lvl="1" indent="-285750">
              <a:buFont typeface="+mj-lt"/>
              <a:buAutoNum type="arabicPeriod"/>
            </a:pPr>
            <a:r>
              <a:rPr lang="en-US" altLang="zh-CN"/>
              <a:t>If charging stations are found, the closest one to the stop point is selected (</a:t>
            </a:r>
            <a:r>
              <a:rPr lang="en-US" altLang="zh-CN" err="1"/>
              <a:t>distancesFromStopPoint.indexOf</a:t>
            </a:r>
            <a:r>
              <a:rPr lang="en-US" altLang="zh-CN"/>
              <a:t>(</a:t>
            </a:r>
            <a:r>
              <a:rPr lang="en-US" altLang="zh-CN" err="1"/>
              <a:t>Math.min</a:t>
            </a:r>
            <a:r>
              <a:rPr lang="en-US" altLang="zh-CN"/>
              <a:t>(...</a:t>
            </a:r>
            <a:r>
              <a:rPr lang="en-US" altLang="zh-CN" err="1"/>
              <a:t>distancesFromStopPoint</a:t>
            </a:r>
            <a:r>
              <a:rPr lang="en-US" altLang="zh-CN"/>
              <a:t>))).</a:t>
            </a:r>
          </a:p>
          <a:p>
            <a:pPr>
              <a:buFont typeface="+mj-lt"/>
              <a:buAutoNum type="arabicPeriod"/>
            </a:pPr>
            <a:r>
              <a:rPr lang="en-US" altLang="zh-CN" b="1"/>
              <a:t>Validation and Iteration</a:t>
            </a:r>
            <a:r>
              <a:rPr lang="en-US" altLang="zh-CN"/>
              <a:t>:</a:t>
            </a:r>
          </a:p>
          <a:p>
            <a:pPr marL="742950" lvl="1" indent="-285750">
              <a:buFont typeface="+mj-lt"/>
              <a:buAutoNum type="arabicPeriod"/>
            </a:pPr>
            <a:r>
              <a:rPr lang="en-US" altLang="zh-CN"/>
              <a:t>The algorithm ensures that the number of charging stations found matches the number of required stops.</a:t>
            </a:r>
          </a:p>
          <a:p>
            <a:pPr marL="742950" lvl="1" indent="-285750">
              <a:buFont typeface="+mj-lt"/>
              <a:buAutoNum type="arabicPeriod"/>
            </a:pPr>
            <a:r>
              <a:rPr lang="en-US" altLang="zh-CN"/>
              <a:t>If the required number of charging stations are found, the itinerary is considered successful and the final data on charging stops is returned. Otherwise, the search radius is increased and the process is repeated.</a:t>
            </a:r>
          </a:p>
          <a:p>
            <a:pPr marL="742950" lvl="1" indent="-285750">
              <a:buFont typeface="+mj-lt"/>
              <a:buAutoNum type="arabicPeriod"/>
            </a:pPr>
            <a:endParaRPr lang="en-US" altLang="zh-CN"/>
          </a:p>
          <a:p>
            <a:r>
              <a:rPr lang="en-US" altLang="zh-CN" b="1"/>
              <a:t>Key Functions Explained</a:t>
            </a:r>
          </a:p>
          <a:p>
            <a:pPr>
              <a:buFont typeface="+mj-lt"/>
              <a:buAutoNum type="arabicPeriod"/>
            </a:pPr>
            <a:r>
              <a:rPr lang="en-US" altLang="zh-CN" b="1" err="1"/>
              <a:t>calculateDistancesFromRouteCoordinates</a:t>
            </a:r>
            <a:r>
              <a:rPr lang="en-US" altLang="zh-CN"/>
              <a:t>:</a:t>
            </a:r>
          </a:p>
          <a:p>
            <a:pPr marL="742950" lvl="1" indent="-285750">
              <a:buFont typeface="+mj-lt"/>
              <a:buAutoNum type="arabicPeriod"/>
            </a:pPr>
            <a:r>
              <a:rPr lang="en-US" altLang="zh-CN"/>
              <a:t>This function calculates the distances between consecutive coordinates on the route using the Haversine formula, which provides the great-circle distance between two points on a sphere given their longitudes and latitudes.</a:t>
            </a:r>
          </a:p>
          <a:p>
            <a:pPr>
              <a:buFont typeface="+mj-lt"/>
              <a:buAutoNum type="arabicPeriod"/>
            </a:pPr>
            <a:r>
              <a:rPr lang="en-US" altLang="zh-CN" b="1" err="1"/>
              <a:t>getStopCircleCenterPoints</a:t>
            </a:r>
            <a:r>
              <a:rPr lang="en-US" altLang="zh-CN"/>
              <a:t>:</a:t>
            </a:r>
          </a:p>
          <a:p>
            <a:pPr marL="742950" lvl="1" indent="-285750">
              <a:buFont typeface="+mj-lt"/>
              <a:buAutoNum type="arabicPeriod"/>
            </a:pPr>
            <a:r>
              <a:rPr lang="en-US" altLang="zh-CN"/>
              <a:t>This function determines the central points of potential charging stops along the route based on the vehicle's autonomy and segment distances.</a:t>
            </a:r>
          </a:p>
          <a:p>
            <a:pPr>
              <a:buFont typeface="+mj-lt"/>
              <a:buAutoNum type="arabicPeriod"/>
            </a:pPr>
            <a:r>
              <a:rPr lang="en-US" altLang="zh-CN" b="1" err="1"/>
              <a:t>obtainChargersForThisRoute</a:t>
            </a:r>
            <a:r>
              <a:rPr lang="en-US" altLang="zh-CN"/>
              <a:t>:</a:t>
            </a:r>
          </a:p>
          <a:p>
            <a:pPr marL="742950" lvl="1" indent="-285750">
              <a:buFont typeface="+mj-lt"/>
              <a:buAutoNum type="arabicPeriod"/>
            </a:pPr>
            <a:r>
              <a:rPr lang="en-US" altLang="zh-CN"/>
              <a:t>This function performs the actual search for charging stations. It incrementally increases the search radius until a suitable charging station is found for each stop point.</a:t>
            </a:r>
          </a:p>
          <a:p>
            <a:pPr>
              <a:buFont typeface="+mj-lt"/>
              <a:buAutoNum type="arabicPeriod"/>
            </a:pPr>
            <a:r>
              <a:rPr lang="en-US" altLang="zh-CN" b="1" err="1"/>
              <a:t>getDistanceFromLatLonInKm</a:t>
            </a:r>
            <a:r>
              <a:rPr lang="en-US" altLang="zh-CN"/>
              <a:t>:</a:t>
            </a:r>
          </a:p>
          <a:p>
            <a:pPr marL="742950" lvl="1" indent="-285750">
              <a:buFont typeface="+mj-lt"/>
              <a:buAutoNum type="arabicPeriod"/>
            </a:pPr>
            <a:r>
              <a:rPr lang="en-US" altLang="zh-CN"/>
              <a:t>This utility function calculates the distance between two geographic coordinates using the Haversine formula.</a:t>
            </a:r>
          </a:p>
          <a:p>
            <a:pPr>
              <a:buFont typeface="+mj-lt"/>
              <a:buAutoNum type="arabicPeriod"/>
            </a:pPr>
            <a:r>
              <a:rPr lang="en-US" altLang="zh-CN" b="1" err="1"/>
              <a:t>buildURL</a:t>
            </a:r>
            <a:r>
              <a:rPr lang="en-US" altLang="zh-CN"/>
              <a:t>:</a:t>
            </a:r>
          </a:p>
          <a:p>
            <a:pPr marL="742950" lvl="1" indent="-285750">
              <a:buFont typeface="+mj-lt"/>
              <a:buAutoNum type="arabicPeriod"/>
            </a:pPr>
            <a:r>
              <a:rPr lang="en-US" altLang="zh-CN"/>
              <a:t>This function constructs the URL for the API request to search for charging stations near a given stop point within a specified radius.</a:t>
            </a:r>
          </a:p>
          <a:p>
            <a:pPr marL="457200" lvl="1" indent="0">
              <a:buFont typeface="+mj-lt"/>
              <a:buNone/>
            </a:pPr>
            <a:endParaRPr lang="en-US" altLang="zh-CN"/>
          </a:p>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5D81F1E7-4EFD-4BFF-B438-FCD52FD36B17}" type="slidenum">
              <a:rPr lang="en-US" altLang="zh-CN" smtClean="0"/>
              <a:t>6</a:t>
            </a:fld>
            <a:endParaRPr lang="zh-CN" altLang="en-US"/>
          </a:p>
        </p:txBody>
      </p:sp>
    </p:spTree>
    <p:extLst>
      <p:ext uri="{BB962C8B-B14F-4D97-AF65-F5344CB8AC3E}">
        <p14:creationId xmlns:p14="http://schemas.microsoft.com/office/powerpoint/2010/main" val="276322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81F1E7-4EFD-4BFF-B438-FCD52FD36B17}" type="slidenum">
              <a:rPr lang="en-US" altLang="zh-CN" smtClean="0"/>
              <a:p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9969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81F1E7-4EFD-4BFF-B438-FCD52FD36B17}" type="slidenum">
              <a:rPr lang="en-US" altLang="zh-CN" smtClean="0"/>
              <a:p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50583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Microsoft YaHei UI"/>
                <a:ea typeface="Microsoft YaHei UI"/>
              </a:rPr>
              <a:t>OpenStreetMap API with Leaflet Library: It is used to identify the latitude and longitude of departure address and destination and spot the address on the map. </a:t>
            </a:r>
            <a:endParaRPr lang="en-US"/>
          </a:p>
          <a:p>
            <a:endParaRPr lang="en-US">
              <a:latin typeface="Microsoft YaHei UI"/>
              <a:ea typeface="Microsoft YaHei UI"/>
            </a:endParaRPr>
          </a:p>
          <a:p>
            <a:r>
              <a:rPr lang="en-US">
                <a:latin typeface="Microsoft YaHei UI"/>
                <a:ea typeface="Microsoft YaHei UI"/>
              </a:rPr>
              <a:t>Route plan is generated by the OpenStreetMap API with Leaflet Library, then, the range EV can cover will be calculated based on current battery situation and car autonomy. Then, if the range EV can cover can not reach to the destination. The charging stations within the range EVs can cover will be shown to users. For example, the range the EV can cover is 30 kilometer, and it can not support the EVs to arrive at the destination. Charging stations within the 30 kilometers will be shown to users.</a:t>
            </a:r>
            <a:endParaRPr lang="en-US"/>
          </a:p>
          <a:p>
            <a:endParaRPr lang="en-US">
              <a:latin typeface="Microsoft YaHei UI"/>
              <a:ea typeface="Microsoft YaHei UI"/>
            </a:endParaRPr>
          </a:p>
          <a:p>
            <a:r>
              <a:rPr lang="en-US" err="1">
                <a:latin typeface="Microsoft YaHei UI"/>
                <a:ea typeface="Microsoft YaHei UI"/>
              </a:rPr>
              <a:t>OpenCharging</a:t>
            </a:r>
            <a:r>
              <a:rPr lang="en-US">
                <a:latin typeface="Microsoft YaHei UI"/>
                <a:ea typeface="Microsoft YaHei UI"/>
              </a:rPr>
              <a:t> API: It is used to get and identify the charging station location and information about it, like address, status, price, and comments. </a:t>
            </a:r>
          </a:p>
          <a:p>
            <a:r>
              <a:rPr lang="en-US">
                <a:latin typeface="Microsoft YaHei UI"/>
                <a:ea typeface="Microsoft YaHei UI"/>
              </a:rPr>
              <a:t>Energy Consumption Optimization: EV route planning provides the optimized route with optimized energy consumption to save the energy cost and reduce the impact of energy consumption on the environment</a:t>
            </a:r>
            <a:endParaRPr lang="en-US"/>
          </a:p>
          <a:p>
            <a:endParaRPr lang="en-US">
              <a:latin typeface="Microsoft YaHei UI"/>
              <a:ea typeface="Microsoft YaHei UI"/>
            </a:endParaRPr>
          </a:p>
          <a:p>
            <a:endParaRPr lang="en-US">
              <a:latin typeface="Microsoft YaHei UI"/>
              <a:ea typeface="Microsoft YaHei UI"/>
            </a:endParaRPr>
          </a:p>
          <a:p>
            <a:endParaRPr lang="en-US">
              <a:latin typeface="Microsoft YaHei UI"/>
              <a:ea typeface="Microsoft YaHei UI"/>
            </a:endParaRPr>
          </a:p>
          <a:p>
            <a:r>
              <a:rPr lang="en-US">
                <a:latin typeface="Microsoft YaHei UI"/>
                <a:ea typeface="Microsoft YaHei UI"/>
              </a:rPr>
              <a:t> </a:t>
            </a:r>
            <a:endParaRPr lang="en-US"/>
          </a:p>
        </p:txBody>
      </p:sp>
      <p:sp>
        <p:nvSpPr>
          <p:cNvPr id="4" name="Slide Number Placeholder 3"/>
          <p:cNvSpPr>
            <a:spLocks noGrp="1"/>
          </p:cNvSpPr>
          <p:nvPr>
            <p:ph type="sldNum" sz="quarter" idx="5"/>
          </p:nvPr>
        </p:nvSpPr>
        <p:spPr/>
        <p:txBody>
          <a:bodyPr/>
          <a:lstStyle/>
          <a:p>
            <a:fld id="{5D81F1E7-4EFD-4BFF-B438-FCD52FD36B17}" type="slidenum">
              <a:rPr lang="en-US" altLang="zh-CN" smtClean="0"/>
              <a:pPr/>
              <a:t>16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98356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Microsoft YaHei UI"/>
                <a:cs typeface="Calibri"/>
              </a:rPr>
              <a:t>Colloborate</a:t>
            </a:r>
            <a:r>
              <a:rPr lang="en-US">
                <a:latin typeface="Calibri"/>
                <a:ea typeface="Microsoft YaHei UI"/>
                <a:cs typeface="Calibri"/>
              </a:rPr>
              <a:t> with companies of charging stations to get real-time availability of charging ports from their open API </a:t>
            </a:r>
          </a:p>
          <a:p>
            <a:endParaRPr lang="en-US">
              <a:latin typeface="Calibri"/>
              <a:cs typeface="Calibri"/>
            </a:endParaRPr>
          </a:p>
          <a:p>
            <a:r>
              <a:rPr lang="en-US">
                <a:latin typeface="Calibri"/>
                <a:ea typeface="Microsoft YaHei UI"/>
                <a:cs typeface="Calibri"/>
              </a:rPr>
              <a:t>Integrate with the real-time traffic flow </a:t>
            </a:r>
            <a:r>
              <a:rPr lang="en-US" err="1">
                <a:latin typeface="Calibri"/>
                <a:ea typeface="Microsoft YaHei UI"/>
                <a:cs typeface="Calibri"/>
              </a:rPr>
              <a:t>OpenAPI</a:t>
            </a:r>
            <a:r>
              <a:rPr lang="en-US">
                <a:latin typeface="Calibri"/>
                <a:ea typeface="Microsoft YaHei UI"/>
                <a:cs typeface="Calibri"/>
              </a:rPr>
              <a:t> to identify potential traffic jam and generate the route to avoid traffic congestion with less commuting time</a:t>
            </a:r>
            <a:endParaRPr lang="en-US">
              <a:latin typeface="Calibri"/>
              <a:cs typeface="Calibri"/>
            </a:endParaRPr>
          </a:p>
          <a:p>
            <a:endParaRPr lang="en-US">
              <a:latin typeface="Calibri"/>
              <a:cs typeface="Calibri"/>
            </a:endParaRPr>
          </a:p>
          <a:p>
            <a:r>
              <a:rPr lang="en-US">
                <a:latin typeface="Calibri"/>
                <a:ea typeface="Microsoft YaHei UI"/>
                <a:cs typeface="Calibri"/>
              </a:rPr>
              <a:t>Generate the user feedback mechanism to get feedback about the user experience and any suggestions for improvements to better satisfy the users' needs.</a:t>
            </a:r>
            <a:endParaRPr lang="en-US">
              <a:latin typeface="Calibri"/>
              <a:cs typeface="Calibri"/>
            </a:endParaRPr>
          </a:p>
          <a:p>
            <a:endParaRPr lang="en-US">
              <a:latin typeface="Calibri"/>
              <a:cs typeface="Calibri"/>
            </a:endParaRPr>
          </a:p>
          <a:p>
            <a:endParaRPr lang="en-US">
              <a:latin typeface="Calibri"/>
              <a:cs typeface="Calibri"/>
            </a:endParaRP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5D81F1E7-4EFD-4BFF-B438-FCD52FD36B17}" type="slidenum">
              <a:rPr lang="en-US" altLang="zh-CN" smtClean="0"/>
              <a:p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65851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长方形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p:nvPr>
        </p:nvSpPr>
        <p:spPr>
          <a:xfrm>
            <a:off x="609600" y="4740333"/>
            <a:ext cx="10972800" cy="1263534"/>
          </a:xfrm>
        </p:spPr>
        <p:txBody>
          <a:bodyPr rtlCol="0" anchor="ctr">
            <a:normAutofit/>
          </a:bodyPr>
          <a:lstStyle>
            <a:lvl1pPr algn="l">
              <a:defRPr sz="5800">
                <a:latin typeface="Microsoft YaHei UI" panose="020B0503020204020204" pitchFamily="34" charset="-122"/>
                <a:ea typeface="Microsoft YaHei UI" panose="020B0503020204020204" pitchFamily="34" charset="-122"/>
              </a:defRPr>
            </a:lvl1pPr>
          </a:lstStyle>
          <a:p>
            <a:pPr rtl="0"/>
            <a:r>
              <a:rPr lang="en-US" altLang="zh-CN" noProof="0"/>
              <a:t>Click to edit Master title style</a:t>
            </a:r>
            <a:endParaRPr lang="zh-CN" altLang="en-US" noProof="0"/>
          </a:p>
        </p:txBody>
      </p:sp>
      <p:cxnSp>
        <p:nvCxnSpPr>
          <p:cNvPr id="8" name="直接连接符​​(S)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副标题 2"/>
          <p:cNvSpPr>
            <a:spLocks noGrp="1"/>
          </p:cNvSpPr>
          <p:nvPr>
            <p:ph type="subTitle" idx="1" hasCustomPrompt="1"/>
          </p:nvPr>
        </p:nvSpPr>
        <p:spPr>
          <a:xfrm>
            <a:off x="609600" y="6286500"/>
            <a:ext cx="10972800" cy="457200"/>
          </a:xfrm>
        </p:spPr>
        <p:txBody>
          <a:bodyPr rtlCol="0" anchor="ctr">
            <a:normAutofit/>
          </a:bodyPr>
          <a:lstStyle>
            <a:lvl1pPr marL="0" indent="0" algn="l">
              <a:spcBef>
                <a:spcPts val="0"/>
              </a:spcBef>
              <a:buNone/>
              <a:defRPr sz="180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noProof="0"/>
              <a:t>单击以编辑母版副标题样式</a:t>
            </a:r>
          </a:p>
        </p:txBody>
      </p:sp>
      <p:pic>
        <p:nvPicPr>
          <p:cNvPr id="9" name="图片 8" descr="试管特写"/>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3" name="垂直文本占位符 2"/>
          <p:cNvSpPr>
            <a:spLocks noGrp="1"/>
          </p:cNvSpPr>
          <p:nvPr>
            <p:ph type="body" orient="vert" idx="1"/>
          </p:nvPr>
        </p:nvSpPr>
        <p:spPr/>
        <p:txBody>
          <a:bodyPr vert="eaVert"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6" name="灯片编号占位符 3"/>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4" name="日期占位符 5"/>
          <p:cNvSpPr>
            <a:spLocks noGrp="1"/>
          </p:cNvSpPr>
          <p:nvPr>
            <p:ph type="dt" sz="half" idx="10"/>
          </p:nvPr>
        </p:nvSpPr>
        <p:spPr/>
        <p:txBody>
          <a:bodyPr rtlCol="0"/>
          <a:lstStyle/>
          <a:p>
            <a:pPr rtl="0"/>
            <a:fld id="{76FA33CA-ACC7-4CBC-9EF2-B1F670128A4B}" type="datetime1">
              <a:rPr lang="zh-CN" altLang="en-US" noProof="0" smtClean="0"/>
              <a:t>2024/7/13</a:t>
            </a:fld>
            <a:endParaRPr lang="zh-CN" altLang="en-US" noProof="0"/>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标题与文本">
    <p:spTree>
      <p:nvGrpSpPr>
        <p:cNvPr id="1" name=""/>
        <p:cNvGrpSpPr/>
        <p:nvPr/>
      </p:nvGrpSpPr>
      <p:grpSpPr>
        <a:xfrm>
          <a:off x="0" y="0"/>
          <a:ext cx="0" cy="0"/>
          <a:chOff x="0" y="0"/>
          <a:chExt cx="0" cy="0"/>
        </a:xfrm>
      </p:grpSpPr>
      <p:sp>
        <p:nvSpPr>
          <p:cNvPr id="7" name="长方形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cxnSp>
        <p:nvCxnSpPr>
          <p:cNvPr id="8" name="直接连接符​​(S)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垂直标题 1"/>
          <p:cNvSpPr>
            <a:spLocks noGrp="1"/>
          </p:cNvSpPr>
          <p:nvPr>
            <p:ph type="title" orient="vert"/>
          </p:nvPr>
        </p:nvSpPr>
        <p:spPr>
          <a:xfrm>
            <a:off x="9486900" y="685800"/>
            <a:ext cx="2324100" cy="5486399"/>
          </a:xfrm>
        </p:spPr>
        <p:txBody>
          <a:bodyPr vert="eaVert" rtlCol="0"/>
          <a:lstStyle>
            <a:lvl1pPr>
              <a:defRPr>
                <a:latin typeface="Microsoft YaHei UI" panose="020B0503020204020204" pitchFamily="34" charset="-122"/>
                <a:ea typeface="Microsoft YaHei UI" panose="020B0503020204020204" pitchFamily="34" charset="-122"/>
              </a:defRPr>
            </a:lvl1pPr>
          </a:lstStyle>
          <a:p>
            <a:pPr rtl="0"/>
            <a:r>
              <a:rPr lang="en-US" altLang="zh-CN" noProof="0"/>
              <a:t>Click to edit Master title style</a:t>
            </a:r>
            <a:endParaRPr lang="zh-CN" altLang="en-US" noProof="0"/>
          </a:p>
        </p:txBody>
      </p:sp>
      <p:sp>
        <p:nvSpPr>
          <p:cNvPr id="3" name="垂直文本占位符 2"/>
          <p:cNvSpPr>
            <a:spLocks noGrp="1"/>
          </p:cNvSpPr>
          <p:nvPr>
            <p:ph type="body" orient="vert" idx="1"/>
          </p:nvPr>
        </p:nvSpPr>
        <p:spPr>
          <a:xfrm>
            <a:off x="838199" y="685800"/>
            <a:ext cx="8105775" cy="5486399"/>
          </a:xfrm>
        </p:spPr>
        <p:txBody>
          <a:bodyPr vert="eaVert"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6"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5F4C9F40-B079-4B71-A627-7266DFEA7F03}" type="slidenum">
              <a:rPr lang="en-US" altLang="zh-CN" smtClean="0"/>
              <a:pPr/>
              <a:t>‹#›</a:t>
            </a:fld>
            <a:endParaRPr lang="zh-CN" altLang="en-US"/>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4" name="日期占位符 5"/>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E4DD701-ABF1-4994-8136-57500C2C1FA9}" type="datetime1">
              <a:rPr lang="zh-CN" altLang="en-US" smtClean="0"/>
              <a:t>2024/7/13</a:t>
            </a:fld>
            <a:endParaRPr lang="zh-CN" altLang="en-US"/>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3" name="内容占位符 2"/>
          <p:cNvSpPr>
            <a:spLocks noGrp="1"/>
          </p:cNvSpPr>
          <p:nvPr>
            <p:ph idx="1"/>
          </p:nvPr>
        </p:nvSpPr>
        <p:spPr/>
        <p:txBody>
          <a:bodyPr rtlCol="0"/>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6" name="灯片编号占位符 3"/>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4" name="日期占位符 5"/>
          <p:cNvSpPr>
            <a:spLocks noGrp="1"/>
          </p:cNvSpPr>
          <p:nvPr>
            <p:ph type="dt" sz="half" idx="10"/>
          </p:nvPr>
        </p:nvSpPr>
        <p:spPr/>
        <p:txBody>
          <a:bodyPr rtlCol="0"/>
          <a:lstStyle/>
          <a:p>
            <a:pPr rtl="0"/>
            <a:fld id="{D05CB4D1-FB81-4281-A6EA-9DB71EDF9421}" type="datetime1">
              <a:rPr lang="zh-CN" altLang="en-US" noProof="0" smtClean="0"/>
              <a:t>2024/7/13</a:t>
            </a:fld>
            <a:endParaRPr lang="zh-CN" altLang="en-US" noProof="0"/>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长方形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609600" y="3153095"/>
            <a:ext cx="10972800" cy="2286000"/>
          </a:xfrm>
        </p:spPr>
        <p:txBody>
          <a:bodyPr rtlCol="0" anchor="b">
            <a:normAutofit/>
          </a:bodyPr>
          <a:lstStyle>
            <a:lvl1pPr>
              <a:defRPr sz="5800" b="0">
                <a:latin typeface="Microsoft YaHei UI" panose="020B0503020204020204" pitchFamily="34" charset="-122"/>
                <a:ea typeface="Microsoft YaHei UI" panose="020B0503020204020204" pitchFamily="34" charset="-122"/>
              </a:defRPr>
            </a:lvl1pPr>
          </a:lstStyle>
          <a:p>
            <a:pPr rtl="0"/>
            <a:r>
              <a:rPr lang="en-US" altLang="zh-CN" noProof="0"/>
              <a:t>Click to edit Master title style</a:t>
            </a:r>
            <a:endParaRPr lang="zh-CN" altLang="en-US" noProof="0"/>
          </a:p>
        </p:txBody>
      </p:sp>
      <p:cxnSp>
        <p:nvCxnSpPr>
          <p:cNvPr id="8" name="直接连接符​​(S)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nvPr>
        </p:nvSpPr>
        <p:spPr>
          <a:xfrm>
            <a:off x="603250" y="5864054"/>
            <a:ext cx="10972800" cy="450042"/>
          </a:xfrm>
        </p:spPr>
        <p:txBody>
          <a:bodyPr rtlCol="0" anchor="ctr"/>
          <a:lstStyle>
            <a:lvl1pPr marL="0" indent="0">
              <a:spcBef>
                <a:spcPts val="0"/>
              </a:spcBef>
              <a:buNone/>
              <a:defRPr sz="2000">
                <a:solidFill>
                  <a:schemeClr val="tx1">
                    <a:lumMod val="50000"/>
                  </a:schemeClr>
                </a:solidFill>
                <a:latin typeface="Microsoft YaHei UI" panose="020B0503020204020204" pitchFamily="34" charset="-122"/>
                <a:ea typeface="Microsoft YaHei UI" panose="020B0503020204020204" pitchFamily="34" charset="-12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ltLang="zh-CN" noProof="0"/>
              <a:t>Click to 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3" name="内容占位符 2"/>
          <p:cNvSpPr>
            <a:spLocks noGrp="1"/>
          </p:cNvSpPr>
          <p:nvPr>
            <p:ph sz="half" idx="1"/>
          </p:nvPr>
        </p:nvSpPr>
        <p:spPr>
          <a:xfrm>
            <a:off x="1066800"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4" name="内容占位符 3"/>
          <p:cNvSpPr>
            <a:spLocks noGrp="1"/>
          </p:cNvSpPr>
          <p:nvPr>
            <p:ph sz="half" idx="2"/>
          </p:nvPr>
        </p:nvSpPr>
        <p:spPr>
          <a:xfrm>
            <a:off x="6373091" y="1714501"/>
            <a:ext cx="4752109" cy="4457700"/>
          </a:xfrm>
        </p:spPr>
        <p:txBody>
          <a:bodyPr rtlCol="0">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7" name="灯片编号占位符 4"/>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5" name="日期占位符 6"/>
          <p:cNvSpPr>
            <a:spLocks noGrp="1"/>
          </p:cNvSpPr>
          <p:nvPr>
            <p:ph type="dt" sz="half" idx="10"/>
          </p:nvPr>
        </p:nvSpPr>
        <p:spPr/>
        <p:txBody>
          <a:bodyPr rtlCol="0"/>
          <a:lstStyle/>
          <a:p>
            <a:pPr rtl="0"/>
            <a:fld id="{EE0A461A-5C2A-4A27-96B5-F77FE8E25413}" type="datetime1">
              <a:rPr lang="zh-CN" altLang="en-US" noProof="0" smtClean="0"/>
              <a:t>2024/7/13</a:t>
            </a:fld>
            <a:endParaRPr lang="zh-CN" altLang="en-US" noProof="0"/>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3" name="文本占位符 2"/>
          <p:cNvSpPr>
            <a:spLocks noGrp="1"/>
          </p:cNvSpPr>
          <p:nvPr>
            <p:ph type="body" idx="1"/>
          </p:nvPr>
        </p:nvSpPr>
        <p:spPr>
          <a:xfrm>
            <a:off x="106680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Click to edit Master text styles</a:t>
            </a:r>
          </a:p>
        </p:txBody>
      </p:sp>
      <p:sp>
        <p:nvSpPr>
          <p:cNvPr id="4" name="内容占位符 3"/>
          <p:cNvSpPr>
            <a:spLocks noGrp="1"/>
          </p:cNvSpPr>
          <p:nvPr>
            <p:ph sz="half" idx="2"/>
          </p:nvPr>
        </p:nvSpPr>
        <p:spPr>
          <a:xfrm>
            <a:off x="106680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5" name="文本占位符 4"/>
          <p:cNvSpPr>
            <a:spLocks noGrp="1"/>
          </p:cNvSpPr>
          <p:nvPr>
            <p:ph type="body" sz="quarter" idx="3"/>
          </p:nvPr>
        </p:nvSpPr>
        <p:spPr>
          <a:xfrm>
            <a:off x="6370320" y="1529541"/>
            <a:ext cx="4754880" cy="811583"/>
          </a:xfrm>
        </p:spPr>
        <p:txBody>
          <a:bodyPr rtlCol="0"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Click to edit Master text styles</a:t>
            </a:r>
          </a:p>
        </p:txBody>
      </p:sp>
      <p:sp>
        <p:nvSpPr>
          <p:cNvPr id="6" name="内容占位符 5"/>
          <p:cNvSpPr>
            <a:spLocks noGrp="1"/>
          </p:cNvSpPr>
          <p:nvPr>
            <p:ph sz="quarter" idx="4"/>
          </p:nvPr>
        </p:nvSpPr>
        <p:spPr>
          <a:xfrm>
            <a:off x="6370320" y="2484692"/>
            <a:ext cx="4754880" cy="3687508"/>
          </a:xfrm>
        </p:spPr>
        <p:txBody>
          <a:bodyPr rtlCol="0"/>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
        <p:nvSpPr>
          <p:cNvPr id="9" name="灯片编号占位符 6"/>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7" name="日期占位符 8"/>
          <p:cNvSpPr>
            <a:spLocks noGrp="1"/>
          </p:cNvSpPr>
          <p:nvPr>
            <p:ph type="dt" sz="half" idx="10"/>
          </p:nvPr>
        </p:nvSpPr>
        <p:spPr/>
        <p:txBody>
          <a:bodyPr rtlCol="0"/>
          <a:lstStyle/>
          <a:p>
            <a:pPr rtl="0"/>
            <a:fld id="{DE736465-C14F-4D5F-851D-5D1AFCDB38D8}" type="datetime1">
              <a:rPr lang="zh-CN" altLang="en-US" noProof="0" smtClean="0"/>
              <a:t>2024/7/13</a:t>
            </a:fld>
            <a:endParaRPr lang="zh-CN" altLang="en-US" noProof="0"/>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noProof="0"/>
              <a:t>Click to edit Master title style</a:t>
            </a:r>
            <a:endParaRPr lang="zh-CN" altLang="en-US" noProof="0"/>
          </a:p>
        </p:txBody>
      </p:sp>
      <p:sp>
        <p:nvSpPr>
          <p:cNvPr id="5" name="灯片编号占位符 2"/>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3" name="日期占位符 5"/>
          <p:cNvSpPr>
            <a:spLocks noGrp="1"/>
          </p:cNvSpPr>
          <p:nvPr>
            <p:ph type="dt" sz="half" idx="10"/>
          </p:nvPr>
        </p:nvSpPr>
        <p:spPr/>
        <p:txBody>
          <a:bodyPr rtlCol="0"/>
          <a:lstStyle/>
          <a:p>
            <a:pPr rtl="0"/>
            <a:fld id="{559368D3-A362-4B57-BDD8-AD17E4945A6D}" type="datetime1">
              <a:rPr lang="zh-CN" altLang="en-US" noProof="0" smtClean="0"/>
              <a:t>2024/7/13</a:t>
            </a:fld>
            <a:endParaRPr lang="zh-CN" altLang="en-US" noProof="0"/>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4" name="灯片编号占位符 1"/>
          <p:cNvSpPr>
            <a:spLocks noGrp="1"/>
          </p:cNvSpPr>
          <p:nvPr>
            <p:ph type="sldNum" sz="quarter" idx="12"/>
          </p:nvPr>
        </p:nvSpPr>
        <p:spPr/>
        <p:txBody>
          <a:bodyPr rtlCol="0"/>
          <a:lstStyle/>
          <a:p>
            <a:pPr rtl="0"/>
            <a:fld id="{5F4C9F40-B079-4B71-A627-7266DFEA7F03}" type="slidenum">
              <a:rPr lang="en-US" altLang="zh-CN" noProof="0" smtClean="0"/>
              <a:t>‹#›</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2" name="日期占位符 3"/>
          <p:cNvSpPr>
            <a:spLocks noGrp="1"/>
          </p:cNvSpPr>
          <p:nvPr>
            <p:ph type="dt" sz="half" idx="10"/>
          </p:nvPr>
        </p:nvSpPr>
        <p:spPr/>
        <p:txBody>
          <a:bodyPr rtlCol="0"/>
          <a:lstStyle/>
          <a:p>
            <a:pPr rtl="0"/>
            <a:fld id="{94F6FE41-EDBE-439D-AEEF-3EE195954438}" type="datetime1">
              <a:rPr lang="zh-CN" altLang="en-US" noProof="0" smtClean="0"/>
              <a:t>2024/7/13</a:t>
            </a:fld>
            <a:endParaRPr lang="zh-CN" altLang="en-US" noProof="0"/>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标题的内容">
    <p:spTree>
      <p:nvGrpSpPr>
        <p:cNvPr id="1" name=""/>
        <p:cNvGrpSpPr/>
        <p:nvPr/>
      </p:nvGrpSpPr>
      <p:grpSpPr>
        <a:xfrm>
          <a:off x="0" y="0"/>
          <a:ext cx="0" cy="0"/>
          <a:chOff x="0" y="0"/>
          <a:chExt cx="0" cy="0"/>
        </a:xfrm>
      </p:grpSpPr>
      <p:sp>
        <p:nvSpPr>
          <p:cNvPr id="13" name="长方形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cxnSp>
        <p:nvCxnSpPr>
          <p:cNvPr id="9" name="直接连接符​​(S)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0519" y="465512"/>
            <a:ext cx="3506162" cy="1600200"/>
          </a:xfrm>
        </p:spPr>
        <p:txBody>
          <a:bodyPr rtlCol="0" anchor="t">
            <a:normAutofit/>
          </a:bodyPr>
          <a:lstStyle>
            <a:lvl1pPr>
              <a:defRPr sz="2800" b="0">
                <a:latin typeface="Microsoft YaHei UI" panose="020B0503020204020204" pitchFamily="34" charset="-122"/>
                <a:ea typeface="Microsoft YaHei UI" panose="020B0503020204020204" pitchFamily="34" charset="-122"/>
              </a:defRPr>
            </a:lvl1pPr>
          </a:lstStyle>
          <a:p>
            <a:pPr rtl="0"/>
            <a:r>
              <a:rPr lang="en-US" altLang="zh-CN" noProof="0"/>
              <a:t>Click to edit Master title style</a:t>
            </a:r>
            <a:endParaRPr lang="zh-CN" altLang="en-US" noProof="0"/>
          </a:p>
        </p:txBody>
      </p:sp>
      <p:sp>
        <p:nvSpPr>
          <p:cNvPr id="4" name="文本占位符 3"/>
          <p:cNvSpPr>
            <a:spLocks noGrp="1"/>
          </p:cNvSpPr>
          <p:nvPr>
            <p:ph type="body" sz="half" idx="2"/>
          </p:nvPr>
        </p:nvSpPr>
        <p:spPr>
          <a:xfrm>
            <a:off x="380519" y="3746500"/>
            <a:ext cx="3506162" cy="242570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ltLang="zh-CN" noProof="0"/>
              <a:t>Click to edit Master text styles</a:t>
            </a:r>
          </a:p>
        </p:txBody>
      </p:sp>
      <p:sp>
        <p:nvSpPr>
          <p:cNvPr id="3" name="内容占位符 2"/>
          <p:cNvSpPr>
            <a:spLocks noGrp="1"/>
          </p:cNvSpPr>
          <p:nvPr>
            <p:ph idx="1"/>
          </p:nvPr>
        </p:nvSpPr>
        <p:spPr>
          <a:xfrm>
            <a:off x="4699000" y="465513"/>
            <a:ext cx="7048500" cy="5935287"/>
          </a:xfrm>
        </p:spPr>
        <p:txBody>
          <a:bodyPr rtlCol="0">
            <a:normAutofit/>
          </a:bodyPr>
          <a:lstStyle>
            <a:lvl1pPr>
              <a:defRPr sz="2200">
                <a:latin typeface="Microsoft YaHei UI" panose="020B0503020204020204" pitchFamily="34" charset="-122"/>
                <a:ea typeface="Microsoft YaHei UI" panose="020B0503020204020204" pitchFamily="34" charset="-122"/>
              </a:defRPr>
            </a:lvl1pPr>
            <a:lvl2pPr>
              <a:defRPr sz="20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600">
                <a:latin typeface="Microsoft YaHei UI" panose="020B0503020204020204" pitchFamily="34" charset="-122"/>
                <a:ea typeface="Microsoft YaHei UI" panose="020B0503020204020204" pitchFamily="34" charset="-122"/>
              </a:defRPr>
            </a:lvl4pPr>
            <a:lvl5pPr>
              <a:defRPr sz="1600">
                <a:latin typeface="Microsoft YaHei UI" panose="020B0503020204020204" pitchFamily="34" charset="-122"/>
                <a:ea typeface="Microsoft YaHei UI" panose="020B0503020204020204" pitchFamily="34" charset="-122"/>
              </a:defRPr>
            </a:lvl5pPr>
            <a:lvl6pPr>
              <a:defRPr sz="1600"/>
            </a:lvl6pPr>
            <a:lvl7pPr>
              <a:defRPr sz="1600"/>
            </a:lvl7pPr>
            <a:lvl8pPr>
              <a:defRPr sz="1600"/>
            </a:lvl8pPr>
            <a:lvl9pPr>
              <a:defRPr sz="1600"/>
            </a:lvl9pPr>
          </a:lstStyle>
          <a:p>
            <a:pPr lvl="0" rtl="0"/>
            <a:r>
              <a:rPr lang="en-US" altLang="zh-CN" noProof="0"/>
              <a:t>Click to edit Master text styles</a:t>
            </a:r>
          </a:p>
          <a:p>
            <a:pPr lvl="1" rtl="0"/>
            <a:r>
              <a:rPr lang="en-US" altLang="zh-CN" noProof="0"/>
              <a:t>Second level</a:t>
            </a:r>
          </a:p>
          <a:p>
            <a:pPr lvl="2" rtl="0"/>
            <a:r>
              <a:rPr lang="en-US" altLang="zh-CN" noProof="0"/>
              <a:t>Third level</a:t>
            </a:r>
          </a:p>
          <a:p>
            <a:pPr lvl="3" rtl="0"/>
            <a:r>
              <a:rPr lang="en-US" altLang="zh-CN" noProof="0"/>
              <a:t>Fourth level</a:t>
            </a:r>
          </a:p>
          <a:p>
            <a:pPr lvl="4" rtl="0"/>
            <a:r>
              <a:rPr lang="en-US" altLang="zh-CN" noProof="0"/>
              <a:t>Fifth level</a:t>
            </a:r>
            <a:endParaRPr lang="zh-CN" altLang="en-US" noProof="0"/>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标题的图片">
    <p:spTree>
      <p:nvGrpSpPr>
        <p:cNvPr id="1" name=""/>
        <p:cNvGrpSpPr/>
        <p:nvPr/>
      </p:nvGrpSpPr>
      <p:grpSpPr>
        <a:xfrm>
          <a:off x="0" y="0"/>
          <a:ext cx="0" cy="0"/>
          <a:chOff x="0" y="0"/>
          <a:chExt cx="0" cy="0"/>
        </a:xfrm>
      </p:grpSpPr>
      <p:sp>
        <p:nvSpPr>
          <p:cNvPr id="8" name="长方形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cxnSp>
        <p:nvCxnSpPr>
          <p:cNvPr id="9" name="直接连接符​​(S)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384048" y="466344"/>
            <a:ext cx="3502152" cy="1600200"/>
          </a:xfrm>
        </p:spPr>
        <p:txBody>
          <a:bodyPr rtlCol="0" anchor="t">
            <a:normAutofit/>
          </a:bodyPr>
          <a:lstStyle>
            <a:lvl1pPr>
              <a:defRPr sz="2800" b="0">
                <a:latin typeface="Microsoft YaHei UI" panose="020B0503020204020204" pitchFamily="34" charset="-122"/>
                <a:ea typeface="Microsoft YaHei UI" panose="020B0503020204020204" pitchFamily="34" charset="-122"/>
              </a:defRPr>
            </a:lvl1pPr>
          </a:lstStyle>
          <a:p>
            <a:pPr rtl="0"/>
            <a:r>
              <a:rPr lang="en-US" altLang="zh-CN" noProof="0"/>
              <a:t>Click to edit Master title style</a:t>
            </a:r>
            <a:endParaRPr lang="zh-CN" altLang="en-US" noProof="0"/>
          </a:p>
        </p:txBody>
      </p:sp>
      <p:sp>
        <p:nvSpPr>
          <p:cNvPr id="4" name="文本占位符 3"/>
          <p:cNvSpPr>
            <a:spLocks noGrp="1"/>
          </p:cNvSpPr>
          <p:nvPr>
            <p:ph type="body" sz="half" idx="2"/>
          </p:nvPr>
        </p:nvSpPr>
        <p:spPr>
          <a:xfrm>
            <a:off x="384048" y="3749040"/>
            <a:ext cx="3502152" cy="2423160"/>
          </a:xfrm>
        </p:spPr>
        <p:txBody>
          <a:bodyPr rtlCol="0" anchor="b">
            <a:normAutofit/>
          </a:bodyPr>
          <a:lstStyle>
            <a:lvl1pPr marL="0" indent="0">
              <a:spcBef>
                <a:spcPts val="1200"/>
              </a:spcBef>
              <a:buNone/>
              <a:defRPr sz="16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ltLang="zh-CN" noProof="0"/>
              <a:t>Click to edit Master text styles</a:t>
            </a:r>
          </a:p>
        </p:txBody>
      </p:sp>
      <p:sp>
        <p:nvSpPr>
          <p:cNvPr id="3" name="图片占位符 2" descr="为添加图像预留的空占位符。单击占位符并选择要添加的图像"/>
          <p:cNvSpPr>
            <a:spLocks noGrp="1"/>
          </p:cNvSpPr>
          <p:nvPr>
            <p:ph type="pic" idx="1" hasCustomPrompt="1"/>
          </p:nvPr>
        </p:nvSpPr>
        <p:spPr>
          <a:xfrm>
            <a:off x="4309872" y="0"/>
            <a:ext cx="7882128" cy="6858000"/>
          </a:xfrm>
        </p:spPr>
        <p:txBody>
          <a:bodyPr tIns="731520" rtlCol="0">
            <a:normAutofit/>
          </a:bodyPr>
          <a:lstStyle>
            <a:lvl1pPr marL="0" indent="0" algn="ctr">
              <a:buNone/>
              <a:defRPr sz="24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长方形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pPr rtl="0"/>
            <a:r>
              <a:rPr lang="zh-CN" altLang="en-US" noProof="0"/>
              <a:t>单击此处编辑母版标题样式</a:t>
            </a:r>
          </a:p>
        </p:txBody>
      </p:sp>
      <p:cxnSp>
        <p:nvCxnSpPr>
          <p:cNvPr id="9" name="直接连接符​​(S)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幻灯片编号占位符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fld id="{5F4C9F40-B079-4B71-A627-7266DFEA7F03}" type="slidenum">
              <a:rPr lang="en-US" altLang="zh-CN" smtClean="0"/>
              <a:pPr/>
              <a:t>‹#›</a:t>
            </a:fld>
            <a:endParaRPr lang="zh-CN" altLang="en-US">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endParaRPr lang="zh-CN" altLang="en-US">
              <a:latin typeface="Microsoft YaHei UI" panose="020B0503020204020204" pitchFamily="34" charset="-122"/>
              <a:ea typeface="Microsoft YaHei UI" panose="020B0503020204020204" pitchFamily="34" charset="-122"/>
            </a:endParaRPr>
          </a:p>
        </p:txBody>
      </p:sp>
      <p:sp>
        <p:nvSpPr>
          <p:cNvPr id="4" name="日期占位符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latin typeface="Microsoft YaHei UI" panose="020B0503020204020204" pitchFamily="34" charset="-122"/>
                <a:ea typeface="Microsoft YaHei UI" panose="020B0503020204020204" pitchFamily="34" charset="-122"/>
              </a:defRPr>
            </a:lvl1pPr>
          </a:lstStyle>
          <a:p>
            <a:fld id="{05773C2F-C729-4E21-9E8E-5FBEB59E42D9}" type="datetime1">
              <a:rPr lang="zh-CN" altLang="en-US" smtClean="0"/>
              <a:t>2024/7/13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dev.d2uxghi9675sr8.amplifyapp.com/" TargetMode="External"/><Relationship Id="rId4" Type="http://schemas.openxmlformats.org/officeDocument/2006/relationships/hyperlink" Target="https://dev.d1pghmqcjpsb6.amplifyapp.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rmAutofit/>
          </a:bodyPr>
          <a:lstStyle/>
          <a:p>
            <a:pPr rtl="0"/>
            <a:r>
              <a:rPr lang="en-NZ" altLang="zh-CN" dirty="0">
                <a:latin typeface="Microsoft YaHei UI"/>
                <a:ea typeface="Microsoft YaHei UI"/>
              </a:rPr>
              <a:t>Electric vehicle route planner</a:t>
            </a:r>
            <a:endParaRPr lang="zh-CN" altLang="en-US" dirty="0">
              <a:latin typeface="Microsoft YaHei UI"/>
              <a:ea typeface="Microsoft YaHei UI"/>
            </a:endParaRPr>
          </a:p>
        </p:txBody>
      </p:sp>
      <p:sp>
        <p:nvSpPr>
          <p:cNvPr id="3" name="副标题 2"/>
          <p:cNvSpPr>
            <a:spLocks noGrp="1"/>
          </p:cNvSpPr>
          <p:nvPr>
            <p:ph type="subTitle" idx="1"/>
          </p:nvPr>
        </p:nvSpPr>
        <p:spPr/>
        <p:txBody>
          <a:bodyPr rtlCol="0"/>
          <a:lstStyle/>
          <a:p>
            <a:pPr rtl="0"/>
            <a:r>
              <a:rPr lang="en-US" altLang="zh-CN">
                <a:solidFill>
                  <a:schemeClr val="tx1">
                    <a:lumMod val="95000"/>
                  </a:schemeClr>
                </a:solidFill>
                <a:latin typeface="Microsoft YaHei UI" panose="020B0503020204020204" pitchFamily="34" charset="-122"/>
                <a:ea typeface="Microsoft YaHei UI" panose="020B0503020204020204" pitchFamily="34" charset="-122"/>
              </a:rPr>
              <a:t>Guangyao Li </a:t>
            </a:r>
            <a:r>
              <a:rPr lang="en-US" altLang="zh-CN">
                <a:solidFill>
                  <a:srgbClr val="FF0000"/>
                </a:solidFill>
                <a:latin typeface="Microsoft YaHei UI" panose="020B0503020204020204" pitchFamily="34" charset="-122"/>
                <a:ea typeface="Microsoft YaHei UI" panose="020B0503020204020204" pitchFamily="34" charset="-122"/>
              </a:rPr>
              <a:t>|</a:t>
            </a:r>
            <a:r>
              <a:rPr lang="en-US" altLang="zh-CN">
                <a:solidFill>
                  <a:schemeClr val="tx1">
                    <a:lumMod val="95000"/>
                  </a:schemeClr>
                </a:solidFill>
                <a:latin typeface="Microsoft YaHei UI" panose="020B0503020204020204" pitchFamily="34" charset="-122"/>
                <a:ea typeface="Microsoft YaHei UI" panose="020B0503020204020204" pitchFamily="34" charset="-122"/>
              </a:rPr>
              <a:t> </a:t>
            </a:r>
            <a:r>
              <a:rPr lang="en-US" altLang="zh-CN" err="1">
                <a:solidFill>
                  <a:schemeClr val="tx1">
                    <a:lumMod val="95000"/>
                  </a:schemeClr>
                </a:solidFill>
                <a:latin typeface="Microsoft YaHei UI" panose="020B0503020204020204" pitchFamily="34" charset="-122"/>
                <a:ea typeface="Microsoft YaHei UI" panose="020B0503020204020204" pitchFamily="34" charset="-122"/>
              </a:rPr>
              <a:t>Jiajun</a:t>
            </a:r>
            <a:r>
              <a:rPr lang="en-US" altLang="zh-CN">
                <a:solidFill>
                  <a:schemeClr val="tx1">
                    <a:lumMod val="95000"/>
                  </a:schemeClr>
                </a:solidFill>
                <a:latin typeface="Microsoft YaHei UI" panose="020B0503020204020204" pitchFamily="34" charset="-122"/>
                <a:ea typeface="Microsoft YaHei UI" panose="020B0503020204020204" pitchFamily="34" charset="-122"/>
              </a:rPr>
              <a:t> Liu</a:t>
            </a:r>
            <a:r>
              <a:rPr lang="zh-CN" altLang="en-US">
                <a:solidFill>
                  <a:schemeClr val="tx1">
                    <a:lumMod val="95000"/>
                  </a:schemeClr>
                </a:solidFill>
                <a:latin typeface="Microsoft YaHei UI" panose="020B0503020204020204" pitchFamily="34" charset="-122"/>
                <a:ea typeface="Microsoft YaHei UI" panose="020B0503020204020204" pitchFamily="34" charset="-122"/>
              </a:rPr>
              <a:t> </a:t>
            </a:r>
            <a:r>
              <a:rPr lang="en-US" altLang="zh-CN">
                <a:solidFill>
                  <a:srgbClr val="FF0000"/>
                </a:solidFill>
                <a:latin typeface="Microsoft YaHei UI" panose="020B0503020204020204" pitchFamily="34" charset="-122"/>
                <a:ea typeface="Microsoft YaHei UI" panose="020B0503020204020204" pitchFamily="34" charset="-122"/>
              </a:rPr>
              <a:t>|</a:t>
            </a:r>
            <a:r>
              <a:rPr lang="en-US" altLang="zh-CN">
                <a:solidFill>
                  <a:schemeClr val="tx1">
                    <a:lumMod val="95000"/>
                  </a:schemeClr>
                </a:solidFill>
                <a:latin typeface="Microsoft YaHei UI" panose="020B0503020204020204" pitchFamily="34" charset="-122"/>
                <a:ea typeface="Microsoft YaHei UI" panose="020B0503020204020204" pitchFamily="34" charset="-122"/>
              </a:rPr>
              <a:t> Changsheng Tian</a:t>
            </a:r>
            <a:endParaRPr lang="zh-CN" altLang="en-US">
              <a:solidFill>
                <a:schemeClr val="tx1">
                  <a:lumMod val="95000"/>
                </a:schemeClr>
              </a:solidFill>
              <a:latin typeface="Microsoft YaHei UI" panose="020B0503020204020204" pitchFamily="34" charset="-122"/>
              <a:ea typeface="Microsoft YaHei UI" panose="020B0503020204020204" pitchFamily="34" charset="-122"/>
            </a:endParaRPr>
          </a:p>
        </p:txBody>
      </p:sp>
      <p:pic>
        <p:nvPicPr>
          <p:cNvPr id="1026" name="Picture 2" descr="Intelligent Route Planner | Innovation |">
            <a:extLst>
              <a:ext uri="{FF2B5EF4-FFF2-40B4-BE49-F238E27FC236}">
                <a16:creationId xmlns:a16="http://schemas.microsoft.com/office/drawing/2014/main" id="{7689BD6C-E0C7-E2A8-BC58-3FFA1BB51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7826-D887-F203-8131-A29AABA334B1}"/>
              </a:ext>
            </a:extLst>
          </p:cNvPr>
          <p:cNvSpPr>
            <a:spLocks noGrp="1"/>
          </p:cNvSpPr>
          <p:nvPr>
            <p:ph type="title"/>
          </p:nvPr>
        </p:nvSpPr>
        <p:spPr/>
        <p:txBody>
          <a:bodyPr/>
          <a:lstStyle/>
          <a:p>
            <a:r>
              <a:rPr lang="en-US"/>
              <a:t>Charging Station Information</a:t>
            </a:r>
          </a:p>
        </p:txBody>
      </p:sp>
      <p:pic>
        <p:nvPicPr>
          <p:cNvPr id="5" name="Content Placeholder 4" descr="A map with a box and a sign&#10;&#10;Description automatically generated with medium confidence">
            <a:extLst>
              <a:ext uri="{FF2B5EF4-FFF2-40B4-BE49-F238E27FC236}">
                <a16:creationId xmlns:a16="http://schemas.microsoft.com/office/drawing/2014/main" id="{D67E4AEF-DE7C-8D59-3177-56C910CF60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6933" y="1714500"/>
            <a:ext cx="9431867" cy="4457700"/>
          </a:xfrm>
        </p:spPr>
      </p:pic>
      <p:pic>
        <p:nvPicPr>
          <p:cNvPr id="3" name="Picture 2" descr="A green and yellow electrical device&#10;&#10;Description automatically generated">
            <a:extLst>
              <a:ext uri="{FF2B5EF4-FFF2-40B4-BE49-F238E27FC236}">
                <a16:creationId xmlns:a16="http://schemas.microsoft.com/office/drawing/2014/main" id="{07A9B678-8F68-9726-83BC-62D934704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01937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2C10-EE68-3599-A42E-436A2286DCC5}"/>
              </a:ext>
            </a:extLst>
          </p:cNvPr>
          <p:cNvSpPr>
            <a:spLocks noGrp="1"/>
          </p:cNvSpPr>
          <p:nvPr>
            <p:ph type="title"/>
          </p:nvPr>
        </p:nvSpPr>
        <p:spPr/>
        <p:txBody>
          <a:bodyPr/>
          <a:lstStyle/>
          <a:p>
            <a:r>
              <a:rPr lang="en-US">
                <a:latin typeface="Microsoft YaHei UI"/>
                <a:ea typeface="Microsoft YaHei UI"/>
              </a:rPr>
              <a:t>Route Planning </a:t>
            </a:r>
            <a:endParaRPr lang="en-US"/>
          </a:p>
        </p:txBody>
      </p:sp>
      <p:pic>
        <p:nvPicPr>
          <p:cNvPr id="4" name="Content Placeholder 3">
            <a:extLst>
              <a:ext uri="{FF2B5EF4-FFF2-40B4-BE49-F238E27FC236}">
                <a16:creationId xmlns:a16="http://schemas.microsoft.com/office/drawing/2014/main" id="{1464C380-E702-6BD5-CA89-C31A8A1EFB48}"/>
              </a:ext>
            </a:extLst>
          </p:cNvPr>
          <p:cNvPicPr>
            <a:picLocks noGrp="1" noChangeAspect="1"/>
          </p:cNvPicPr>
          <p:nvPr>
            <p:ph idx="1"/>
          </p:nvPr>
        </p:nvPicPr>
        <p:blipFill>
          <a:blip r:embed="rId2"/>
          <a:stretch>
            <a:fillRect/>
          </a:stretch>
        </p:blipFill>
        <p:spPr>
          <a:xfrm>
            <a:off x="1552330" y="1714500"/>
            <a:ext cx="9087340" cy="4457700"/>
          </a:xfrm>
        </p:spPr>
      </p:pic>
      <p:pic>
        <p:nvPicPr>
          <p:cNvPr id="3" name="Picture 2" descr="A green and yellow electrical device&#10;&#10;Description automatically generated">
            <a:extLst>
              <a:ext uri="{FF2B5EF4-FFF2-40B4-BE49-F238E27FC236}">
                <a16:creationId xmlns:a16="http://schemas.microsoft.com/office/drawing/2014/main" id="{A537AB72-6CC8-AE08-2008-33A315746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89991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D4A7C-800F-B44B-9F0F-D6ACE3A1CD4B}"/>
              </a:ext>
            </a:extLst>
          </p:cNvPr>
          <p:cNvSpPr>
            <a:spLocks noGrp="1"/>
          </p:cNvSpPr>
          <p:nvPr>
            <p:ph type="title"/>
          </p:nvPr>
        </p:nvSpPr>
        <p:spPr/>
        <p:txBody>
          <a:bodyPr/>
          <a:lstStyle/>
          <a:p>
            <a:r>
              <a:rPr lang="en-US">
                <a:latin typeface="Microsoft YaHei UI"/>
                <a:ea typeface="Microsoft YaHei UI"/>
              </a:rPr>
              <a:t>Route Planning Continued </a:t>
            </a:r>
            <a:endParaRPr lang="en-US"/>
          </a:p>
        </p:txBody>
      </p:sp>
      <p:pic>
        <p:nvPicPr>
          <p:cNvPr id="3" name="Content Placeholder 2" descr="A map of a city&#10;&#10;Description automatically generated">
            <a:extLst>
              <a:ext uri="{FF2B5EF4-FFF2-40B4-BE49-F238E27FC236}">
                <a16:creationId xmlns:a16="http://schemas.microsoft.com/office/drawing/2014/main" id="{A71F9C5C-54BF-0FA1-D4A3-982FA53F0536}"/>
              </a:ext>
            </a:extLst>
          </p:cNvPr>
          <p:cNvPicPr>
            <a:picLocks noGrp="1" noChangeAspect="1"/>
          </p:cNvPicPr>
          <p:nvPr>
            <p:ph idx="1"/>
          </p:nvPr>
        </p:nvPicPr>
        <p:blipFill>
          <a:blip r:embed="rId2"/>
          <a:stretch>
            <a:fillRect/>
          </a:stretch>
        </p:blipFill>
        <p:spPr>
          <a:xfrm>
            <a:off x="1914309" y="1714500"/>
            <a:ext cx="8363381" cy="4457700"/>
          </a:xfrm>
        </p:spPr>
      </p:pic>
      <p:pic>
        <p:nvPicPr>
          <p:cNvPr id="6" name="Picture 5" descr="A green and yellow electrical device&#10;&#10;Description automatically generated">
            <a:extLst>
              <a:ext uri="{FF2B5EF4-FFF2-40B4-BE49-F238E27FC236}">
                <a16:creationId xmlns:a16="http://schemas.microsoft.com/office/drawing/2014/main" id="{7D20A90C-FF04-8A8A-0FB5-002F65F5D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196393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20D1-75A0-C46C-471C-647B280FFB12}"/>
              </a:ext>
            </a:extLst>
          </p:cNvPr>
          <p:cNvSpPr>
            <a:spLocks noGrp="1"/>
          </p:cNvSpPr>
          <p:nvPr>
            <p:ph type="title"/>
          </p:nvPr>
        </p:nvSpPr>
        <p:spPr/>
        <p:txBody>
          <a:bodyPr/>
          <a:lstStyle/>
          <a:p>
            <a:r>
              <a:rPr lang="en-US">
                <a:latin typeface="Microsoft YaHei UI"/>
                <a:ea typeface="Microsoft YaHei UI"/>
              </a:rPr>
              <a:t>User Dashboard </a:t>
            </a:r>
            <a:endParaRPr lang="en-US"/>
          </a:p>
        </p:txBody>
      </p:sp>
      <p:pic>
        <p:nvPicPr>
          <p:cNvPr id="4" name="Content Placeholder 3">
            <a:extLst>
              <a:ext uri="{FF2B5EF4-FFF2-40B4-BE49-F238E27FC236}">
                <a16:creationId xmlns:a16="http://schemas.microsoft.com/office/drawing/2014/main" id="{30D0D627-7220-B921-867E-42C4B3FF2676}"/>
              </a:ext>
            </a:extLst>
          </p:cNvPr>
          <p:cNvPicPr>
            <a:picLocks noGrp="1" noChangeAspect="1"/>
          </p:cNvPicPr>
          <p:nvPr>
            <p:ph idx="1"/>
          </p:nvPr>
        </p:nvPicPr>
        <p:blipFill>
          <a:blip r:embed="rId2"/>
          <a:stretch>
            <a:fillRect/>
          </a:stretch>
        </p:blipFill>
        <p:spPr>
          <a:xfrm>
            <a:off x="1790336" y="1714500"/>
            <a:ext cx="8611328" cy="4457700"/>
          </a:xfrm>
        </p:spPr>
      </p:pic>
      <p:pic>
        <p:nvPicPr>
          <p:cNvPr id="3" name="Picture 2" descr="A green and yellow electrical device&#10;&#10;Description automatically generated">
            <a:extLst>
              <a:ext uri="{FF2B5EF4-FFF2-40B4-BE49-F238E27FC236}">
                <a16:creationId xmlns:a16="http://schemas.microsoft.com/office/drawing/2014/main" id="{1050B52A-782D-3EDF-050D-6C35A139B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02779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2AD4-E262-4E1D-54D4-B204F0E508FC}"/>
              </a:ext>
            </a:extLst>
          </p:cNvPr>
          <p:cNvSpPr>
            <a:spLocks noGrp="1"/>
          </p:cNvSpPr>
          <p:nvPr>
            <p:ph type="title"/>
          </p:nvPr>
        </p:nvSpPr>
        <p:spPr/>
        <p:txBody>
          <a:bodyPr/>
          <a:lstStyle/>
          <a:p>
            <a:r>
              <a:rPr lang="en-US">
                <a:latin typeface="Microsoft YaHei UI"/>
                <a:ea typeface="Microsoft YaHei UI"/>
              </a:rPr>
              <a:t>User Dashboard Continued</a:t>
            </a:r>
            <a:endParaRPr lang="en-US"/>
          </a:p>
        </p:txBody>
      </p:sp>
      <p:pic>
        <p:nvPicPr>
          <p:cNvPr id="7" name="Content Placeholder 6" descr="A map of a city&#10;&#10;Description automatically generated">
            <a:extLst>
              <a:ext uri="{FF2B5EF4-FFF2-40B4-BE49-F238E27FC236}">
                <a16:creationId xmlns:a16="http://schemas.microsoft.com/office/drawing/2014/main" id="{C4C34212-F431-E31B-2A32-C4697874283F}"/>
              </a:ext>
            </a:extLst>
          </p:cNvPr>
          <p:cNvPicPr>
            <a:picLocks noGrp="1" noChangeAspect="1"/>
          </p:cNvPicPr>
          <p:nvPr>
            <p:ph idx="1"/>
          </p:nvPr>
        </p:nvPicPr>
        <p:blipFill>
          <a:blip r:embed="rId2"/>
          <a:stretch>
            <a:fillRect/>
          </a:stretch>
        </p:blipFill>
        <p:spPr>
          <a:xfrm>
            <a:off x="1528472" y="1714500"/>
            <a:ext cx="9135055" cy="4457700"/>
          </a:xfrm>
        </p:spPr>
      </p:pic>
      <p:pic>
        <p:nvPicPr>
          <p:cNvPr id="3" name="Picture 2" descr="A green and yellow electrical device&#10;&#10;Description automatically generated">
            <a:extLst>
              <a:ext uri="{FF2B5EF4-FFF2-40B4-BE49-F238E27FC236}">
                <a16:creationId xmlns:a16="http://schemas.microsoft.com/office/drawing/2014/main" id="{BB592A6B-4664-9D07-156D-25CD214A3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1579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9E10-FEEB-81E8-A587-9C8F196713C3}"/>
              </a:ext>
            </a:extLst>
          </p:cNvPr>
          <p:cNvSpPr>
            <a:spLocks noGrp="1"/>
          </p:cNvSpPr>
          <p:nvPr>
            <p:ph type="title"/>
          </p:nvPr>
        </p:nvSpPr>
        <p:spPr/>
        <p:txBody>
          <a:bodyPr/>
          <a:lstStyle/>
          <a:p>
            <a:r>
              <a:rPr lang="en-US">
                <a:latin typeface="Microsoft YaHei UI"/>
                <a:ea typeface="Microsoft YaHei UI"/>
              </a:rPr>
              <a:t>Add Car </a:t>
            </a:r>
            <a:endParaRPr lang="en-US"/>
          </a:p>
        </p:txBody>
      </p:sp>
      <p:pic>
        <p:nvPicPr>
          <p:cNvPr id="4" name="Content Placeholder 3" descr="A screenshot of a computer screen&#10;&#10;Description automatically generated">
            <a:extLst>
              <a:ext uri="{FF2B5EF4-FFF2-40B4-BE49-F238E27FC236}">
                <a16:creationId xmlns:a16="http://schemas.microsoft.com/office/drawing/2014/main" id="{62D4E1C2-0645-C25B-85A1-454E92ECC694}"/>
              </a:ext>
            </a:extLst>
          </p:cNvPr>
          <p:cNvPicPr>
            <a:picLocks noGrp="1" noChangeAspect="1"/>
          </p:cNvPicPr>
          <p:nvPr>
            <p:ph idx="1"/>
          </p:nvPr>
        </p:nvPicPr>
        <p:blipFill>
          <a:blip r:embed="rId2"/>
          <a:stretch>
            <a:fillRect/>
          </a:stretch>
        </p:blipFill>
        <p:spPr>
          <a:xfrm>
            <a:off x="1490352" y="1714500"/>
            <a:ext cx="9134327" cy="4611639"/>
          </a:xfrm>
        </p:spPr>
      </p:pic>
      <p:pic>
        <p:nvPicPr>
          <p:cNvPr id="3" name="Picture 2" descr="A green and yellow electrical device&#10;&#10;Description automatically generated">
            <a:extLst>
              <a:ext uri="{FF2B5EF4-FFF2-40B4-BE49-F238E27FC236}">
                <a16:creationId xmlns:a16="http://schemas.microsoft.com/office/drawing/2014/main" id="{84832153-444E-0F34-7820-F43759C61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110391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791FC-F142-B74B-BA23-1A9876B83B07}"/>
              </a:ext>
            </a:extLst>
          </p:cNvPr>
          <p:cNvSpPr>
            <a:spLocks noGrp="1"/>
          </p:cNvSpPr>
          <p:nvPr>
            <p:ph type="title"/>
          </p:nvPr>
        </p:nvSpPr>
        <p:spPr/>
        <p:txBody>
          <a:bodyPr/>
          <a:lstStyle/>
          <a:p>
            <a:r>
              <a:rPr lang="en-US">
                <a:latin typeface="Microsoft YaHei UI"/>
                <a:ea typeface="Microsoft YaHei UI"/>
              </a:rPr>
              <a:t>ITS implementation</a:t>
            </a:r>
            <a:endParaRPr lang="en-US"/>
          </a:p>
        </p:txBody>
      </p:sp>
      <p:sp>
        <p:nvSpPr>
          <p:cNvPr id="3" name="Content Placeholder 2">
            <a:extLst>
              <a:ext uri="{FF2B5EF4-FFF2-40B4-BE49-F238E27FC236}">
                <a16:creationId xmlns:a16="http://schemas.microsoft.com/office/drawing/2014/main" id="{2380C142-F7AB-605D-A6DE-A26C7DC0B083}"/>
              </a:ext>
            </a:extLst>
          </p:cNvPr>
          <p:cNvSpPr>
            <a:spLocks noGrp="1"/>
          </p:cNvSpPr>
          <p:nvPr>
            <p:ph idx="1"/>
          </p:nvPr>
        </p:nvSpPr>
        <p:spPr/>
        <p:txBody>
          <a:bodyPr vert="horz" lIns="91440" tIns="45720" rIns="91440" bIns="45720" rtlCol="0" anchor="t">
            <a:normAutofit/>
          </a:bodyPr>
          <a:lstStyle/>
          <a:p>
            <a:r>
              <a:rPr lang="en-US">
                <a:latin typeface="Microsoft YaHei UI"/>
                <a:ea typeface="Microsoft YaHei UI"/>
              </a:rPr>
              <a:t>This website can be used around the world, not just restricted to NZ</a:t>
            </a:r>
            <a:endParaRPr lang="en-US"/>
          </a:p>
          <a:p>
            <a:pPr>
              <a:buClr>
                <a:srgbClr val="A6A6A6"/>
              </a:buClr>
            </a:pPr>
            <a:r>
              <a:rPr lang="en-US">
                <a:latin typeface="Arial"/>
                <a:ea typeface="Microsoft YaHei UI"/>
                <a:cs typeface="Arial"/>
              </a:rPr>
              <a:t>OpenStreetMap API with Leaflet Library</a:t>
            </a:r>
            <a:endParaRPr lang="en-US">
              <a:latin typeface="Microsoft YaHei UI"/>
              <a:ea typeface="Microsoft YaHei UI"/>
            </a:endParaRPr>
          </a:p>
          <a:p>
            <a:pPr>
              <a:buClr>
                <a:srgbClr val="A6A6A6"/>
              </a:buClr>
            </a:pPr>
            <a:r>
              <a:rPr lang="en-US" err="1">
                <a:latin typeface="Microsoft YaHei UI"/>
                <a:ea typeface="Microsoft YaHei UI"/>
              </a:rPr>
              <a:t>OpenCharging</a:t>
            </a:r>
            <a:r>
              <a:rPr lang="en-US">
                <a:latin typeface="Microsoft YaHei UI"/>
                <a:ea typeface="Microsoft YaHei UI"/>
              </a:rPr>
              <a:t> API</a:t>
            </a:r>
          </a:p>
          <a:p>
            <a:pPr>
              <a:buClr>
                <a:srgbClr val="A6A6A6"/>
              </a:buClr>
            </a:pPr>
            <a:r>
              <a:rPr lang="en-US">
                <a:latin typeface="Microsoft YaHei UI"/>
                <a:ea typeface="Microsoft YaHei UI"/>
              </a:rPr>
              <a:t>Energy Consumption Optimization </a:t>
            </a:r>
            <a:endParaRPr lang="en-US"/>
          </a:p>
          <a:p>
            <a:pPr>
              <a:buClr>
                <a:srgbClr val="A6A6A6"/>
              </a:buClr>
            </a:pPr>
            <a:endParaRPr lang="en-US"/>
          </a:p>
        </p:txBody>
      </p:sp>
      <p:pic>
        <p:nvPicPr>
          <p:cNvPr id="4" name="Picture 3" descr="A green and yellow electrical device&#10;&#10;Description automatically generated">
            <a:extLst>
              <a:ext uri="{FF2B5EF4-FFF2-40B4-BE49-F238E27FC236}">
                <a16:creationId xmlns:a16="http://schemas.microsoft.com/office/drawing/2014/main" id="{8D47DD15-9531-720C-7AD3-7E5A69523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0711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7CE6-80A1-16D5-535C-6314C9CA27B8}"/>
              </a:ext>
            </a:extLst>
          </p:cNvPr>
          <p:cNvSpPr>
            <a:spLocks noGrp="1"/>
          </p:cNvSpPr>
          <p:nvPr>
            <p:ph type="title"/>
          </p:nvPr>
        </p:nvSpPr>
        <p:spPr/>
        <p:txBody>
          <a:bodyPr/>
          <a:lstStyle/>
          <a:p>
            <a:r>
              <a:rPr lang="en-US">
                <a:latin typeface="Microsoft YaHei UI"/>
                <a:ea typeface="Microsoft YaHei UI"/>
              </a:rPr>
              <a:t>Future Improvement</a:t>
            </a:r>
            <a:endParaRPr lang="en-US" err="1"/>
          </a:p>
        </p:txBody>
      </p:sp>
      <p:sp>
        <p:nvSpPr>
          <p:cNvPr id="3" name="Content Placeholder 2">
            <a:extLst>
              <a:ext uri="{FF2B5EF4-FFF2-40B4-BE49-F238E27FC236}">
                <a16:creationId xmlns:a16="http://schemas.microsoft.com/office/drawing/2014/main" id="{4F897ACC-3810-D555-64A7-BD2CD9C17031}"/>
              </a:ext>
            </a:extLst>
          </p:cNvPr>
          <p:cNvSpPr>
            <a:spLocks noGrp="1"/>
          </p:cNvSpPr>
          <p:nvPr>
            <p:ph idx="1"/>
          </p:nvPr>
        </p:nvSpPr>
        <p:spPr/>
        <p:txBody>
          <a:bodyPr vert="horz" lIns="91440" tIns="45720" rIns="91440" bIns="45720" rtlCol="0" anchor="t">
            <a:normAutofit/>
          </a:bodyPr>
          <a:lstStyle/>
          <a:p>
            <a:r>
              <a:rPr lang="en-US">
                <a:latin typeface="Microsoft YaHei UI"/>
                <a:ea typeface="Microsoft YaHei UI"/>
              </a:rPr>
              <a:t>Collaborate with companies of charging stations </a:t>
            </a:r>
          </a:p>
          <a:p>
            <a:pPr>
              <a:buClr>
                <a:srgbClr val="A6A6A6"/>
              </a:buClr>
            </a:pPr>
            <a:r>
              <a:rPr lang="en-US">
                <a:latin typeface="Microsoft YaHei UI"/>
                <a:ea typeface="Microsoft YaHei UI"/>
              </a:rPr>
              <a:t>Integrate with the real-time traffic flow to avoid some traffic congestion</a:t>
            </a:r>
            <a:endParaRPr lang="en-US"/>
          </a:p>
          <a:p>
            <a:pPr>
              <a:buClr>
                <a:srgbClr val="A6A6A6"/>
              </a:buClr>
            </a:pPr>
            <a:r>
              <a:rPr lang="en-US">
                <a:latin typeface="Microsoft YaHei UI"/>
                <a:ea typeface="Microsoft YaHei UI"/>
              </a:rPr>
              <a:t>User Feedback mechanism </a:t>
            </a:r>
          </a:p>
          <a:p>
            <a:pPr>
              <a:buClr>
                <a:srgbClr val="A6A6A6"/>
              </a:buClr>
            </a:pPr>
            <a:r>
              <a:rPr lang="en-US">
                <a:latin typeface="Microsoft YaHei UI"/>
                <a:ea typeface="Microsoft YaHei UI"/>
              </a:rPr>
              <a:t>Customer can input the electricity amount charged</a:t>
            </a:r>
          </a:p>
        </p:txBody>
      </p:sp>
      <p:pic>
        <p:nvPicPr>
          <p:cNvPr id="4" name="Picture 3" descr="A green and yellow electrical device&#10;&#10;Description automatically generated">
            <a:extLst>
              <a:ext uri="{FF2B5EF4-FFF2-40B4-BE49-F238E27FC236}">
                <a16:creationId xmlns:a16="http://schemas.microsoft.com/office/drawing/2014/main" id="{9966269A-D01B-92D4-2B7C-50EE9449A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05855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6" name="Rounded Rectangle 5">
            <a:extLst>
              <a:ext uri="{FF2B5EF4-FFF2-40B4-BE49-F238E27FC236}">
                <a16:creationId xmlns:a16="http://schemas.microsoft.com/office/drawing/2014/main" id="{A0FFC8AE-060A-AA0C-FBFF-67A44D64DB3A}"/>
              </a:ext>
            </a:extLst>
          </p:cNvPr>
          <p:cNvSpPr/>
          <p:nvPr/>
        </p:nvSpPr>
        <p:spPr>
          <a:xfrm>
            <a:off x="3658878" y="5355771"/>
            <a:ext cx="4879479" cy="8528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0">
                <a:solidFill>
                  <a:schemeClr val="accent3"/>
                </a:solidFill>
                <a:effectLst/>
                <a:latin typeface="-apple-system"/>
              </a:rPr>
              <a:t>Analysis</a:t>
            </a:r>
            <a:r>
              <a:rPr lang="zh-CN" altLang="en-US" sz="1800" b="1" i="0">
                <a:solidFill>
                  <a:schemeClr val="accent3"/>
                </a:solidFill>
                <a:effectLst/>
                <a:latin typeface="-apple-system"/>
              </a:rPr>
              <a:t> </a:t>
            </a:r>
            <a:r>
              <a:rPr lang="en-US" altLang="zh-CN" sz="1800" b="1" i="0">
                <a:solidFill>
                  <a:schemeClr val="accent3"/>
                </a:solidFill>
                <a:effectLst/>
                <a:latin typeface="-apple-system"/>
              </a:rPr>
              <a:t>these</a:t>
            </a:r>
            <a:r>
              <a:rPr lang="zh-CN" altLang="en-US" sz="1800" b="1" i="0">
                <a:solidFill>
                  <a:schemeClr val="accent3"/>
                </a:solidFill>
                <a:effectLst/>
                <a:latin typeface="-apple-system"/>
              </a:rPr>
              <a:t> </a:t>
            </a:r>
            <a:r>
              <a:rPr lang="en-US" altLang="zh-CN" sz="1800" b="1" i="0">
                <a:solidFill>
                  <a:schemeClr val="accent3"/>
                </a:solidFill>
                <a:effectLst/>
                <a:latin typeface="-apple-system"/>
              </a:rPr>
              <a:t>real-time</a:t>
            </a:r>
            <a:r>
              <a:rPr lang="zh-CN" altLang="en-US" sz="1800" b="1" i="0">
                <a:solidFill>
                  <a:schemeClr val="accent3"/>
                </a:solidFill>
                <a:effectLst/>
                <a:latin typeface="-apple-system"/>
              </a:rPr>
              <a:t> </a:t>
            </a:r>
            <a:r>
              <a:rPr lang="en-US" altLang="zh-CN" b="1">
                <a:solidFill>
                  <a:schemeClr val="accent3"/>
                </a:solidFill>
                <a:latin typeface="-apple-system"/>
              </a:rPr>
              <a:t>data</a:t>
            </a:r>
            <a:r>
              <a:rPr lang="en-NZ" sz="1800" b="1" i="0">
                <a:solidFill>
                  <a:schemeClr val="accent3"/>
                </a:solidFill>
                <a:effectLst/>
                <a:latin typeface="-apple-system"/>
              </a:rPr>
              <a:t> </a:t>
            </a:r>
            <a:r>
              <a:rPr lang="en-US" altLang="zh-CN" sz="1800" b="1" i="0">
                <a:solidFill>
                  <a:schemeClr val="accent3"/>
                </a:solidFill>
                <a:effectLst/>
                <a:latin typeface="-apple-system"/>
              </a:rPr>
              <a:t>to</a:t>
            </a:r>
            <a:r>
              <a:rPr lang="zh-CN" altLang="en-US" sz="1800" b="1" i="0">
                <a:solidFill>
                  <a:schemeClr val="accent3"/>
                </a:solidFill>
                <a:effectLst/>
                <a:latin typeface="-apple-system"/>
              </a:rPr>
              <a:t> </a:t>
            </a:r>
            <a:endParaRPr lang="en-NZ" altLang="zh-CN" sz="1800" b="1" i="0">
              <a:solidFill>
                <a:schemeClr val="accent3"/>
              </a:solidFill>
              <a:effectLst/>
              <a:latin typeface="-apple-system"/>
            </a:endParaRPr>
          </a:p>
          <a:p>
            <a:pPr algn="ctr"/>
            <a:r>
              <a:rPr lang="en-US" altLang="zh-CN" sz="1800" b="1" i="0">
                <a:solidFill>
                  <a:schemeClr val="accent3"/>
                </a:solidFill>
                <a:effectLst/>
                <a:latin typeface="-apple-system"/>
              </a:rPr>
              <a:t>give</a:t>
            </a:r>
            <a:r>
              <a:rPr lang="zh-CN" altLang="en-US" sz="1800" b="1" i="0">
                <a:solidFill>
                  <a:schemeClr val="accent3"/>
                </a:solidFill>
                <a:effectLst/>
                <a:latin typeface="-apple-system"/>
              </a:rPr>
              <a:t> </a:t>
            </a:r>
            <a:r>
              <a:rPr lang="en-US" altLang="zh-CN" sz="1800" b="1" i="0">
                <a:solidFill>
                  <a:schemeClr val="accent3"/>
                </a:solidFill>
                <a:effectLst/>
                <a:latin typeface="-apple-system"/>
              </a:rPr>
              <a:t>some</a:t>
            </a:r>
            <a:r>
              <a:rPr lang="zh-CN" altLang="en-US" sz="1800" b="1" i="0">
                <a:solidFill>
                  <a:schemeClr val="accent3"/>
                </a:solidFill>
                <a:effectLst/>
                <a:latin typeface="-apple-system"/>
              </a:rPr>
              <a:t> </a:t>
            </a:r>
            <a:r>
              <a:rPr lang="en-US" altLang="zh-CN" sz="1800" b="1" i="0">
                <a:solidFill>
                  <a:schemeClr val="accent3"/>
                </a:solidFill>
                <a:effectLst/>
                <a:latin typeface="-apple-system"/>
              </a:rPr>
              <a:t>recommendations</a:t>
            </a:r>
            <a:r>
              <a:rPr lang="zh-CN" altLang="en-US" sz="1800" b="1" i="0">
                <a:solidFill>
                  <a:schemeClr val="accent3"/>
                </a:solidFill>
                <a:effectLst/>
                <a:latin typeface="-apple-system"/>
              </a:rPr>
              <a:t> </a:t>
            </a:r>
            <a:endParaRPr lang="en-US" sz="1800">
              <a:solidFill>
                <a:schemeClr val="accent3"/>
              </a:solidFill>
            </a:endParaRPr>
          </a:p>
        </p:txBody>
      </p:sp>
      <p:grpSp>
        <p:nvGrpSpPr>
          <p:cNvPr id="18" name="Group 17">
            <a:extLst>
              <a:ext uri="{FF2B5EF4-FFF2-40B4-BE49-F238E27FC236}">
                <a16:creationId xmlns:a16="http://schemas.microsoft.com/office/drawing/2014/main" id="{3D4D828D-0E1D-6780-4256-EBC6185BFF64}"/>
              </a:ext>
            </a:extLst>
          </p:cNvPr>
          <p:cNvGrpSpPr/>
          <p:nvPr/>
        </p:nvGrpSpPr>
        <p:grpSpPr>
          <a:xfrm>
            <a:off x="2336882" y="1977002"/>
            <a:ext cx="7518236" cy="2426721"/>
            <a:chOff x="1615044" y="1826001"/>
            <a:chExt cx="7518236" cy="2426721"/>
          </a:xfrm>
        </p:grpSpPr>
        <p:sp>
          <p:nvSpPr>
            <p:cNvPr id="13" name="Rounded Rectangle 12">
              <a:extLst>
                <a:ext uri="{FF2B5EF4-FFF2-40B4-BE49-F238E27FC236}">
                  <a16:creationId xmlns:a16="http://schemas.microsoft.com/office/drawing/2014/main" id="{501469AD-D9F7-2203-5A32-0AA98878686A}"/>
                </a:ext>
              </a:extLst>
            </p:cNvPr>
            <p:cNvSpPr/>
            <p:nvPr/>
          </p:nvSpPr>
          <p:spPr>
            <a:xfrm>
              <a:off x="5901212" y="3269528"/>
              <a:ext cx="3232068" cy="9831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a:t>
              </a:r>
              <a:r>
                <a:rPr lang="zh-CN" altLang="en-US"/>
                <a:t> </a:t>
              </a:r>
              <a:r>
                <a:rPr lang="en-US" altLang="zh-CN"/>
                <a:t>data</a:t>
              </a:r>
              <a:r>
                <a:rPr lang="zh-CN" altLang="en-US"/>
                <a:t> </a:t>
              </a:r>
              <a:r>
                <a:rPr lang="en-US" altLang="zh-CN"/>
                <a:t>of User's Favourte EV Chargers</a:t>
              </a:r>
              <a:endParaRPr lang="en-US"/>
            </a:p>
          </p:txBody>
        </p:sp>
        <p:sp>
          <p:nvSpPr>
            <p:cNvPr id="15" name="Rounded Rectangle 14">
              <a:extLst>
                <a:ext uri="{FF2B5EF4-FFF2-40B4-BE49-F238E27FC236}">
                  <a16:creationId xmlns:a16="http://schemas.microsoft.com/office/drawing/2014/main" id="{B7FCACD5-19C1-C70A-29E1-476CA5AC1CD4}"/>
                </a:ext>
              </a:extLst>
            </p:cNvPr>
            <p:cNvSpPr/>
            <p:nvPr/>
          </p:nvSpPr>
          <p:spPr>
            <a:xfrm>
              <a:off x="5901212" y="1826001"/>
              <a:ext cx="3232068" cy="9831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a:t>
              </a:r>
              <a:r>
                <a:rPr lang="zh-CN" altLang="en-US"/>
                <a:t> </a:t>
              </a:r>
              <a:r>
                <a:rPr lang="en-US" altLang="zh-CN"/>
                <a:t>data</a:t>
              </a:r>
              <a:r>
                <a:rPr lang="zh-CN" altLang="en-US"/>
                <a:t> </a:t>
              </a:r>
              <a:r>
                <a:rPr lang="en-US" altLang="zh-CN"/>
                <a:t>of</a:t>
              </a:r>
              <a:r>
                <a:rPr lang="zh-CN" altLang="en-US"/>
                <a:t> </a:t>
              </a:r>
              <a:r>
                <a:rPr lang="en-NZ" altLang="zh-CN"/>
                <a:t>Clicks of EV Charger</a:t>
              </a:r>
              <a:endParaRPr lang="en-US"/>
            </a:p>
          </p:txBody>
        </p:sp>
        <p:sp>
          <p:nvSpPr>
            <p:cNvPr id="16" name="Rounded Rectangle 15">
              <a:extLst>
                <a:ext uri="{FF2B5EF4-FFF2-40B4-BE49-F238E27FC236}">
                  <a16:creationId xmlns:a16="http://schemas.microsoft.com/office/drawing/2014/main" id="{BF631D69-E93A-2BF2-4071-DD2FE1780C05}"/>
                </a:ext>
              </a:extLst>
            </p:cNvPr>
            <p:cNvSpPr/>
            <p:nvPr/>
          </p:nvSpPr>
          <p:spPr>
            <a:xfrm>
              <a:off x="1615044" y="1826001"/>
              <a:ext cx="3232068" cy="9831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a:t>
              </a:r>
              <a:r>
                <a:rPr lang="zh-CN" altLang="en-US"/>
                <a:t> </a:t>
              </a:r>
              <a:r>
                <a:rPr lang="en-US" altLang="zh-CN"/>
                <a:t>data</a:t>
              </a:r>
              <a:r>
                <a:rPr lang="zh-CN" altLang="en-US"/>
                <a:t> </a:t>
              </a:r>
              <a:r>
                <a:rPr lang="en-US" altLang="zh-CN"/>
                <a:t>of</a:t>
              </a:r>
              <a:r>
                <a:rPr lang="zh-CN" altLang="en-US"/>
                <a:t> </a:t>
              </a:r>
              <a:r>
                <a:rPr lang="en-US"/>
                <a:t>Search Locations</a:t>
              </a:r>
            </a:p>
          </p:txBody>
        </p:sp>
        <p:sp>
          <p:nvSpPr>
            <p:cNvPr id="17" name="Rounded Rectangle 16">
              <a:extLst>
                <a:ext uri="{FF2B5EF4-FFF2-40B4-BE49-F238E27FC236}">
                  <a16:creationId xmlns:a16="http://schemas.microsoft.com/office/drawing/2014/main" id="{2986846D-2DEF-FEF9-B2A9-06CD40DF25D6}"/>
                </a:ext>
              </a:extLst>
            </p:cNvPr>
            <p:cNvSpPr/>
            <p:nvPr/>
          </p:nvSpPr>
          <p:spPr>
            <a:xfrm>
              <a:off x="1615044" y="3212436"/>
              <a:ext cx="3232068" cy="98319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The</a:t>
              </a:r>
              <a:r>
                <a:rPr lang="zh-CN" altLang="en-US"/>
                <a:t> </a:t>
              </a:r>
              <a:r>
                <a:rPr lang="en-US" altLang="zh-CN"/>
                <a:t>data</a:t>
              </a:r>
              <a:r>
                <a:rPr lang="zh-CN" altLang="en-US"/>
                <a:t> </a:t>
              </a:r>
              <a:r>
                <a:rPr lang="en-US" altLang="zh-CN"/>
                <a:t>of</a:t>
              </a:r>
              <a:r>
                <a:rPr lang="zh-CN" altLang="en-US"/>
                <a:t> </a:t>
              </a:r>
              <a:r>
                <a:rPr lang="en-US" altLang="zh-CN"/>
                <a:t>User’s</a:t>
              </a:r>
              <a:r>
                <a:rPr lang="zh-CN" altLang="en-US"/>
                <a:t> </a:t>
              </a:r>
              <a:r>
                <a:rPr lang="en-US" altLang="zh-CN"/>
                <a:t>Cars(EVs)</a:t>
              </a:r>
              <a:endParaRPr lang="en-US"/>
            </a:p>
          </p:txBody>
        </p:sp>
        <p:sp>
          <p:nvSpPr>
            <p:cNvPr id="3" name="Rounded Rectangle 2">
              <a:extLst>
                <a:ext uri="{FF2B5EF4-FFF2-40B4-BE49-F238E27FC236}">
                  <a16:creationId xmlns:a16="http://schemas.microsoft.com/office/drawing/2014/main" id="{AF6109B0-9B74-530D-1163-B6B4A17A0BD9}"/>
                </a:ext>
              </a:extLst>
            </p:cNvPr>
            <p:cNvSpPr/>
            <p:nvPr/>
          </p:nvSpPr>
          <p:spPr>
            <a:xfrm>
              <a:off x="4652324" y="2445806"/>
              <a:ext cx="1443676" cy="983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Research</a:t>
              </a:r>
            </a:p>
            <a:p>
              <a:pPr algn="ctr"/>
              <a:r>
                <a:rPr lang="en-US"/>
                <a:t>Method</a:t>
              </a:r>
            </a:p>
          </p:txBody>
        </p:sp>
      </p:grpSp>
      <p:sp>
        <p:nvSpPr>
          <p:cNvPr id="19" name="Down Arrow 18">
            <a:extLst>
              <a:ext uri="{FF2B5EF4-FFF2-40B4-BE49-F238E27FC236}">
                <a16:creationId xmlns:a16="http://schemas.microsoft.com/office/drawing/2014/main" id="{79CFE5D2-E5C9-4845-7679-EC1B4368BD98}"/>
              </a:ext>
            </a:extLst>
          </p:cNvPr>
          <p:cNvSpPr/>
          <p:nvPr/>
        </p:nvSpPr>
        <p:spPr>
          <a:xfrm>
            <a:off x="6056415" y="3974256"/>
            <a:ext cx="79169" cy="1229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A5DBA59-C643-28C6-B7A6-9CF78774852E}"/>
              </a:ext>
            </a:extLst>
          </p:cNvPr>
          <p:cNvSpPr txBox="1"/>
          <p:nvPr/>
        </p:nvSpPr>
        <p:spPr>
          <a:xfrm>
            <a:off x="5683034" y="4404474"/>
            <a:ext cx="825932" cy="369332"/>
          </a:xfrm>
          <a:prstGeom prst="rect">
            <a:avLst/>
          </a:prstGeom>
          <a:noFill/>
        </p:spPr>
        <p:txBody>
          <a:bodyPr wrap="none" rtlCol="0">
            <a:spAutoFit/>
          </a:bodyPr>
          <a:lstStyle/>
          <a:p>
            <a:r>
              <a:rPr lang="en-US" altLang="zh-CN"/>
              <a:t>Target</a:t>
            </a:r>
            <a:endParaRPr lang="en-US"/>
          </a:p>
        </p:txBody>
      </p:sp>
    </p:spTree>
    <p:extLst>
      <p:ext uri="{BB962C8B-B14F-4D97-AF65-F5344CB8AC3E}">
        <p14:creationId xmlns:p14="http://schemas.microsoft.com/office/powerpoint/2010/main" val="378518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Search Locations</a:t>
            </a:r>
            <a:endParaRPr lang="en-US" sz="2400">
              <a:highlight>
                <a:srgbClr val="FFFF00"/>
              </a:highlight>
            </a:endParaRPr>
          </a:p>
        </p:txBody>
      </p:sp>
      <p:pic>
        <p:nvPicPr>
          <p:cNvPr id="7" name="Picture 6" descr="A map of the world&#10;&#10;Description automatically generated">
            <a:extLst>
              <a:ext uri="{FF2B5EF4-FFF2-40B4-BE49-F238E27FC236}">
                <a16:creationId xmlns:a16="http://schemas.microsoft.com/office/drawing/2014/main" id="{B3DD1FB4-3874-5CC6-A4F6-55F941F06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0358" y="2354289"/>
            <a:ext cx="8511284" cy="3913776"/>
          </a:xfrm>
          <a:prstGeom prst="rect">
            <a:avLst/>
          </a:prstGeom>
        </p:spPr>
      </p:pic>
    </p:spTree>
    <p:extLst>
      <p:ext uri="{BB962C8B-B14F-4D97-AF65-F5344CB8AC3E}">
        <p14:creationId xmlns:p14="http://schemas.microsoft.com/office/powerpoint/2010/main" val="199744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en-US" altLang="zh-CN">
                <a:latin typeface="Microsoft YaHei UI" panose="020B0503020204020204" pitchFamily="34" charset="-122"/>
                <a:ea typeface="Microsoft YaHei UI" panose="020B0503020204020204" pitchFamily="34" charset="-122"/>
              </a:rPr>
              <a:t>Background</a:t>
            </a:r>
            <a:endParaRPr lang="zh-CN" altLang="en-US">
              <a:latin typeface="Microsoft YaHei UI" panose="020B0503020204020204" pitchFamily="34" charset="-122"/>
              <a:ea typeface="Microsoft YaHei UI" panose="020B0503020204020204" pitchFamily="34" charset="-122"/>
            </a:endParaRPr>
          </a:p>
        </p:txBody>
      </p:sp>
      <p:sp>
        <p:nvSpPr>
          <p:cNvPr id="7" name="Rectangle 4">
            <a:extLst>
              <a:ext uri="{FF2B5EF4-FFF2-40B4-BE49-F238E27FC236}">
                <a16:creationId xmlns:a16="http://schemas.microsoft.com/office/drawing/2014/main" id="{3888C5EA-DFD1-916D-ECEC-7667859B62BE}"/>
              </a:ext>
            </a:extLst>
          </p:cNvPr>
          <p:cNvSpPr>
            <a:spLocks noGrp="1" noChangeArrowheads="1"/>
          </p:cNvSpPr>
          <p:nvPr>
            <p:ph idx="1"/>
          </p:nvPr>
        </p:nvSpPr>
        <p:spPr bwMode="auto">
          <a:xfrm>
            <a:off x="1126272" y="2413337"/>
            <a:ext cx="1038297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a:ln>
                  <a:noFill/>
                </a:ln>
                <a:solidFill>
                  <a:schemeClr val="tx1"/>
                </a:solidFill>
                <a:effectLst/>
                <a:latin typeface="Arial" panose="020B0604020202020204" pitchFamily="34" charset="0"/>
              </a:rPr>
              <a:t>Introduction to Electric Vehicle (EV) Adoption</a:t>
            </a:r>
            <a:endParaRPr kumimoji="0" lang="zh-CN" altLang="zh-CN"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zh-CN" sz="2000">
                <a:latin typeface="Arial" panose="020B0604020202020204" pitchFamily="34" charset="0"/>
              </a:rPr>
              <a:t>  </a:t>
            </a:r>
            <a:r>
              <a:rPr kumimoji="0" lang="zh-CN" altLang="zh-CN" sz="2000" b="0" i="0" u="none" strike="noStrike" cap="none" normalizeH="0" baseline="0">
                <a:ln>
                  <a:noFill/>
                </a:ln>
                <a:solidFill>
                  <a:schemeClr val="tx1"/>
                </a:solidFill>
                <a:effectLst/>
                <a:latin typeface="Arial" panose="020B0604020202020204" pitchFamily="34" charset="0"/>
              </a:rPr>
              <a:t>Increasing adoption of electric vehicles presents new challenges.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zh-CN" sz="2000" b="0" i="0" u="none" strike="noStrike" cap="none" normalizeH="0" baseline="0">
                <a:ln>
                  <a:noFill/>
                </a:ln>
                <a:solidFill>
                  <a:schemeClr val="tx1"/>
                </a:solidFill>
                <a:effectLst/>
                <a:latin typeface="Arial" panose="020B0604020202020204" pitchFamily="34" charset="0"/>
              </a:rPr>
              <a:t>  </a:t>
            </a:r>
            <a:r>
              <a:rPr kumimoji="0" lang="zh-CN" altLang="zh-CN" sz="2000" b="0" i="0" u="none" strike="noStrike" cap="none" normalizeH="0" baseline="0">
                <a:ln>
                  <a:noFill/>
                </a:ln>
                <a:solidFill>
                  <a:schemeClr val="tx1"/>
                </a:solidFill>
                <a:effectLst/>
                <a:latin typeface="Arial" panose="020B0604020202020204" pitchFamily="34" charset="0"/>
              </a:rPr>
              <a:t>EVs require careful planning due to limited range and reliance on charging infrastructure.</a:t>
            </a:r>
          </a:p>
        </p:txBody>
      </p:sp>
      <p:sp>
        <p:nvSpPr>
          <p:cNvPr id="8" name="Rectangle 4">
            <a:extLst>
              <a:ext uri="{FF2B5EF4-FFF2-40B4-BE49-F238E27FC236}">
                <a16:creationId xmlns:a16="http://schemas.microsoft.com/office/drawing/2014/main" id="{6295B78B-B84E-43DB-B1A5-44805C26AFBC}"/>
              </a:ext>
            </a:extLst>
          </p:cNvPr>
          <p:cNvSpPr txBox="1">
            <a:spLocks noChangeArrowheads="1"/>
          </p:cNvSpPr>
          <p:nvPr/>
        </p:nvSpPr>
        <p:spPr bwMode="auto">
          <a:xfrm>
            <a:off x="1126272" y="4028622"/>
            <a:ext cx="78536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icrosoft YaHei UI" panose="020B0503020204020204" pitchFamily="34" charset="-122"/>
                <a:ea typeface="Microsoft YaHei UI" panose="020B0503020204020204" pitchFamily="34" charset="-122"/>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a:lstStyle>
          <a:p>
            <a:pPr marL="0" indent="0" eaLnBrk="0" fontAlgn="base" hangingPunct="0">
              <a:spcBef>
                <a:spcPct val="0"/>
              </a:spcBef>
              <a:spcAft>
                <a:spcPct val="0"/>
              </a:spcAft>
              <a:buClrTx/>
              <a:buFontTx/>
              <a:buChar char="•"/>
            </a:pPr>
            <a:r>
              <a:rPr lang="zh-CN" altLang="zh-CN" sz="2000" b="1">
                <a:latin typeface="Arial" panose="020B0604020202020204" pitchFamily="34" charset="0"/>
              </a:rPr>
              <a:t>Challenges Faced by EV Drivers</a:t>
            </a:r>
            <a:endParaRPr lang="zh-CN" altLang="zh-CN" sz="2000">
              <a:latin typeface="Arial" panose="020B0604020202020204" pitchFamily="34" charset="0"/>
            </a:endParaRPr>
          </a:p>
          <a:p>
            <a:pPr marL="0" indent="0" eaLnBrk="0" fontAlgn="base" hangingPunct="0">
              <a:spcBef>
                <a:spcPct val="0"/>
              </a:spcBef>
              <a:spcAft>
                <a:spcPct val="0"/>
              </a:spcAft>
              <a:buClrTx/>
              <a:buFont typeface="Arial" pitchFamily="34" charset="0"/>
              <a:buNone/>
            </a:pPr>
            <a:r>
              <a:rPr lang="en-US" altLang="zh-CN" sz="2000">
                <a:latin typeface="Arial" panose="020B0604020202020204" pitchFamily="34" charset="0"/>
              </a:rPr>
              <a:t>  </a:t>
            </a:r>
            <a:r>
              <a:rPr lang="zh-CN" altLang="zh-CN" sz="2000">
                <a:latin typeface="Arial" panose="020B0604020202020204" pitchFamily="34" charset="0"/>
              </a:rPr>
              <a:t>Range anxiety: Fear of insufficient charge to reach the destination.</a:t>
            </a:r>
          </a:p>
          <a:p>
            <a:pPr marL="0" indent="0" eaLnBrk="0" fontAlgn="base" hangingPunct="0">
              <a:spcBef>
                <a:spcPct val="0"/>
              </a:spcBef>
              <a:spcAft>
                <a:spcPct val="0"/>
              </a:spcAft>
              <a:buClrTx/>
              <a:buFont typeface="Arial" pitchFamily="34" charset="0"/>
              <a:buNone/>
            </a:pPr>
            <a:r>
              <a:rPr lang="en-US" altLang="zh-CN" sz="2000">
                <a:latin typeface="Arial" panose="020B0604020202020204" pitchFamily="34" charset="0"/>
              </a:rPr>
              <a:t>  </a:t>
            </a:r>
            <a:r>
              <a:rPr lang="zh-CN" altLang="zh-CN" sz="2000">
                <a:latin typeface="Arial" panose="020B0604020202020204" pitchFamily="34" charset="0"/>
              </a:rPr>
              <a:t>Need for reliable charging infrastructure.</a:t>
            </a:r>
          </a:p>
          <a:p>
            <a:pPr marL="0" indent="0" eaLnBrk="0" fontAlgn="base" hangingPunct="0">
              <a:spcBef>
                <a:spcPct val="0"/>
              </a:spcBef>
              <a:spcAft>
                <a:spcPct val="0"/>
              </a:spcAft>
              <a:buClrTx/>
              <a:buFontTx/>
              <a:buNone/>
            </a:pPr>
            <a:endParaRPr lang="zh-CN" altLang="zh-CN" sz="2000">
              <a:latin typeface="Arial" panose="020B0604020202020204" pitchFamily="34" charset="0"/>
            </a:endParaRPr>
          </a:p>
        </p:txBody>
      </p:sp>
      <p:pic>
        <p:nvPicPr>
          <p:cNvPr id="3" name="Picture 2" descr="A green and yellow electrical device&#10;&#10;Description automatically generated">
            <a:extLst>
              <a:ext uri="{FF2B5EF4-FFF2-40B4-BE49-F238E27FC236}">
                <a16:creationId xmlns:a16="http://schemas.microsoft.com/office/drawing/2014/main" id="{B14123A2-EEFF-0F46-5641-14BE2CDD4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34996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Search Locations</a:t>
            </a:r>
            <a:endParaRPr lang="en-US" sz="2400">
              <a:highlight>
                <a:srgbClr val="FFFF00"/>
              </a:highlight>
            </a:endParaRPr>
          </a:p>
        </p:txBody>
      </p:sp>
      <p:pic>
        <p:nvPicPr>
          <p:cNvPr id="6" name="Picture 5" descr="A pie chart with different colored circles&#10;&#10;Description automatically generated">
            <a:extLst>
              <a:ext uri="{FF2B5EF4-FFF2-40B4-BE49-F238E27FC236}">
                <a16:creationId xmlns:a16="http://schemas.microsoft.com/office/drawing/2014/main" id="{79983BEF-545E-4A06-D483-A7582E88B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364658"/>
            <a:ext cx="7772400" cy="3928441"/>
          </a:xfrm>
          <a:prstGeom prst="rect">
            <a:avLst/>
          </a:prstGeom>
        </p:spPr>
      </p:pic>
    </p:spTree>
    <p:extLst>
      <p:ext uri="{BB962C8B-B14F-4D97-AF65-F5344CB8AC3E}">
        <p14:creationId xmlns:p14="http://schemas.microsoft.com/office/powerpoint/2010/main" val="193483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Search Locations</a:t>
            </a:r>
            <a:endParaRPr lang="en-US" sz="2400">
              <a:highlight>
                <a:srgbClr val="FFFF00"/>
              </a:highlight>
            </a:endParaRPr>
          </a:p>
        </p:txBody>
      </p:sp>
      <p:pic>
        <p:nvPicPr>
          <p:cNvPr id="11" name="Picture 10" descr="A graph with numbers and a line&#10;&#10;Description automatically generated">
            <a:extLst>
              <a:ext uri="{FF2B5EF4-FFF2-40B4-BE49-F238E27FC236}">
                <a16:creationId xmlns:a16="http://schemas.microsoft.com/office/drawing/2014/main" id="{05C6A3B9-4201-B184-A94A-23EE515AE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330655"/>
            <a:ext cx="7772400" cy="4272024"/>
          </a:xfrm>
          <a:prstGeom prst="rect">
            <a:avLst/>
          </a:prstGeom>
        </p:spPr>
      </p:pic>
    </p:spTree>
    <p:extLst>
      <p:ext uri="{BB962C8B-B14F-4D97-AF65-F5344CB8AC3E}">
        <p14:creationId xmlns:p14="http://schemas.microsoft.com/office/powerpoint/2010/main" val="168102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Clicks of EV Charger</a:t>
            </a:r>
          </a:p>
        </p:txBody>
      </p:sp>
      <p:pic>
        <p:nvPicPr>
          <p:cNvPr id="3" name="Picture 2">
            <a:extLst>
              <a:ext uri="{FF2B5EF4-FFF2-40B4-BE49-F238E27FC236}">
                <a16:creationId xmlns:a16="http://schemas.microsoft.com/office/drawing/2014/main" id="{6A9A26D5-D8A8-5A53-8E21-D16A9087A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95013"/>
            <a:ext cx="7772400" cy="4247706"/>
          </a:xfrm>
          <a:prstGeom prst="rect">
            <a:avLst/>
          </a:prstGeom>
        </p:spPr>
      </p:pic>
    </p:spTree>
    <p:extLst>
      <p:ext uri="{BB962C8B-B14F-4D97-AF65-F5344CB8AC3E}">
        <p14:creationId xmlns:p14="http://schemas.microsoft.com/office/powerpoint/2010/main" val="65708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Clicks of EV Charger</a:t>
            </a:r>
          </a:p>
        </p:txBody>
      </p:sp>
      <p:pic>
        <p:nvPicPr>
          <p:cNvPr id="9" name="Picture 8" descr="A blue and green pie chart&#10;&#10;Description automatically generated">
            <a:extLst>
              <a:ext uri="{FF2B5EF4-FFF2-40B4-BE49-F238E27FC236}">
                <a16:creationId xmlns:a16="http://schemas.microsoft.com/office/drawing/2014/main" id="{2711C859-710B-8F73-549C-41D38DBCF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387600"/>
            <a:ext cx="7772400" cy="4142373"/>
          </a:xfrm>
          <a:prstGeom prst="rect">
            <a:avLst/>
          </a:prstGeom>
        </p:spPr>
      </p:pic>
    </p:spTree>
    <p:extLst>
      <p:ext uri="{BB962C8B-B14F-4D97-AF65-F5344CB8AC3E}">
        <p14:creationId xmlns:p14="http://schemas.microsoft.com/office/powerpoint/2010/main" val="31578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Clicks of EV Charger</a:t>
            </a:r>
          </a:p>
        </p:txBody>
      </p:sp>
      <p:pic>
        <p:nvPicPr>
          <p:cNvPr id="11" name="Picture 10">
            <a:extLst>
              <a:ext uri="{FF2B5EF4-FFF2-40B4-BE49-F238E27FC236}">
                <a16:creationId xmlns:a16="http://schemas.microsoft.com/office/drawing/2014/main" id="{1CA90096-AB10-3111-B5C4-6B4FAEF2C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142670"/>
            <a:ext cx="7772400" cy="4408714"/>
          </a:xfrm>
          <a:prstGeom prst="rect">
            <a:avLst/>
          </a:prstGeom>
        </p:spPr>
      </p:pic>
    </p:spTree>
    <p:extLst>
      <p:ext uri="{BB962C8B-B14F-4D97-AF65-F5344CB8AC3E}">
        <p14:creationId xmlns:p14="http://schemas.microsoft.com/office/powerpoint/2010/main" val="282077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EVs</a:t>
            </a:r>
          </a:p>
        </p:txBody>
      </p:sp>
      <p:pic>
        <p:nvPicPr>
          <p:cNvPr id="6" name="Picture 5" descr="A graph with blue squares&#10;&#10;Description automatically generated">
            <a:extLst>
              <a:ext uri="{FF2B5EF4-FFF2-40B4-BE49-F238E27FC236}">
                <a16:creationId xmlns:a16="http://schemas.microsoft.com/office/drawing/2014/main" id="{842135FF-F9F1-2CF7-8975-9A6D29A64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301773"/>
            <a:ext cx="7772400" cy="4156794"/>
          </a:xfrm>
          <a:prstGeom prst="rect">
            <a:avLst/>
          </a:prstGeom>
        </p:spPr>
      </p:pic>
    </p:spTree>
    <p:extLst>
      <p:ext uri="{BB962C8B-B14F-4D97-AF65-F5344CB8AC3E}">
        <p14:creationId xmlns:p14="http://schemas.microsoft.com/office/powerpoint/2010/main" val="345320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5" y="1681005"/>
            <a:ext cx="6120580"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EVs</a:t>
            </a:r>
          </a:p>
        </p:txBody>
      </p:sp>
      <p:pic>
        <p:nvPicPr>
          <p:cNvPr id="7" name="Picture 6" descr="A pie chart with text and a chart&#10;&#10;Description automatically generated with medium confidence">
            <a:extLst>
              <a:ext uri="{FF2B5EF4-FFF2-40B4-BE49-F238E27FC236}">
                <a16:creationId xmlns:a16="http://schemas.microsoft.com/office/drawing/2014/main" id="{D116ED5C-F492-F6F0-5018-172924189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9050" y="2368141"/>
            <a:ext cx="7073900" cy="4127500"/>
          </a:xfrm>
          <a:prstGeom prst="rect">
            <a:avLst/>
          </a:prstGeom>
        </p:spPr>
      </p:pic>
    </p:spTree>
    <p:extLst>
      <p:ext uri="{BB962C8B-B14F-4D97-AF65-F5344CB8AC3E}">
        <p14:creationId xmlns:p14="http://schemas.microsoft.com/office/powerpoint/2010/main" val="310172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EV</a:t>
            </a:r>
            <a:r>
              <a:rPr lang="zh-CN" altLang="en-US"/>
              <a:t> </a:t>
            </a:r>
            <a:r>
              <a:rPr lang="en-US" altLang="zh-CN"/>
              <a:t>Route</a:t>
            </a:r>
            <a:r>
              <a:rPr lang="zh-CN" altLang="en-US"/>
              <a:t> </a:t>
            </a:r>
            <a:r>
              <a:rPr lang="en-US" altLang="zh-CN"/>
              <a:t>Planner</a:t>
            </a:r>
            <a:r>
              <a:rPr lang="zh-CN" altLang="en-US"/>
              <a:t> </a:t>
            </a:r>
            <a:r>
              <a:rPr lang="en-US" altLang="zh-CN"/>
              <a:t>Admin</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3712298B-425F-C6C4-9093-C4546D4E01FA}"/>
              </a:ext>
            </a:extLst>
          </p:cNvPr>
          <p:cNvSpPr txBox="1"/>
          <p:nvPr/>
        </p:nvSpPr>
        <p:spPr>
          <a:xfrm>
            <a:off x="629804" y="1681005"/>
            <a:ext cx="6832879" cy="461665"/>
          </a:xfrm>
          <a:prstGeom prst="rect">
            <a:avLst/>
          </a:prstGeom>
          <a:noFill/>
        </p:spPr>
        <p:txBody>
          <a:bodyPr wrap="square">
            <a:spAutoFit/>
          </a:bodyPr>
          <a:lstStyle/>
          <a:p>
            <a:r>
              <a:rPr lang="en-NZ" sz="2400" b="1" i="0">
                <a:solidFill>
                  <a:srgbClr val="1677FF"/>
                </a:solidFill>
                <a:effectLst/>
                <a:highlight>
                  <a:srgbClr val="FFFF00"/>
                </a:highlight>
                <a:latin typeface="-apple-system"/>
              </a:rPr>
              <a:t>Data Analysis from User's Favourite EV Chargers</a:t>
            </a:r>
          </a:p>
        </p:txBody>
      </p:sp>
      <p:pic>
        <p:nvPicPr>
          <p:cNvPr id="6" name="Picture 5" descr="A graph with lines and dots&#10;&#10;Description automatically generated">
            <a:extLst>
              <a:ext uri="{FF2B5EF4-FFF2-40B4-BE49-F238E27FC236}">
                <a16:creationId xmlns:a16="http://schemas.microsoft.com/office/drawing/2014/main" id="{FC5822A3-9A1E-0C45-944B-EA0E6B2F0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591628"/>
            <a:ext cx="7772400" cy="3785190"/>
          </a:xfrm>
          <a:prstGeom prst="rect">
            <a:avLst/>
          </a:prstGeom>
        </p:spPr>
      </p:pic>
    </p:spTree>
    <p:extLst>
      <p:ext uri="{BB962C8B-B14F-4D97-AF65-F5344CB8AC3E}">
        <p14:creationId xmlns:p14="http://schemas.microsoft.com/office/powerpoint/2010/main" val="111875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Architecture</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6" name="TextBox 5">
            <a:extLst>
              <a:ext uri="{FF2B5EF4-FFF2-40B4-BE49-F238E27FC236}">
                <a16:creationId xmlns:a16="http://schemas.microsoft.com/office/drawing/2014/main" id="{13E7FFE5-E65E-B616-F4F4-C59AB34F1762}"/>
              </a:ext>
            </a:extLst>
          </p:cNvPr>
          <p:cNvSpPr txBox="1"/>
          <p:nvPr/>
        </p:nvSpPr>
        <p:spPr>
          <a:xfrm>
            <a:off x="1066800" y="1778924"/>
            <a:ext cx="5121915" cy="369332"/>
          </a:xfrm>
          <a:prstGeom prst="rect">
            <a:avLst/>
          </a:prstGeom>
          <a:noFill/>
        </p:spPr>
        <p:txBody>
          <a:bodyPr wrap="none" rtlCol="0">
            <a:spAutoFit/>
          </a:bodyPr>
          <a:lstStyle/>
          <a:p>
            <a:r>
              <a:rPr lang="en-US"/>
              <a:t>Project</a:t>
            </a:r>
            <a:r>
              <a:rPr lang="zh-CN" altLang="en-US"/>
              <a:t> </a:t>
            </a:r>
            <a:r>
              <a:rPr lang="en-US" altLang="zh-CN"/>
              <a:t>Mode</a:t>
            </a:r>
            <a:r>
              <a:rPr lang="zh-CN" altLang="en-US"/>
              <a:t> </a:t>
            </a:r>
            <a:r>
              <a:rPr lang="en-US" altLang="zh-CN"/>
              <a:t>-</a:t>
            </a:r>
            <a:r>
              <a:rPr lang="zh-CN" altLang="en-US"/>
              <a:t> </a:t>
            </a:r>
            <a:r>
              <a:rPr lang="en-NZ"/>
              <a:t>frontend and backend separation</a:t>
            </a:r>
            <a:endParaRPr lang="en-US"/>
          </a:p>
        </p:txBody>
      </p:sp>
      <p:sp>
        <p:nvSpPr>
          <p:cNvPr id="7" name="Rounded Rectangle 6">
            <a:extLst>
              <a:ext uri="{FF2B5EF4-FFF2-40B4-BE49-F238E27FC236}">
                <a16:creationId xmlns:a16="http://schemas.microsoft.com/office/drawing/2014/main" id="{E13AC410-F55D-CE31-61FC-1D7C5ACF1801}"/>
              </a:ext>
            </a:extLst>
          </p:cNvPr>
          <p:cNvSpPr/>
          <p:nvPr/>
        </p:nvSpPr>
        <p:spPr>
          <a:xfrm>
            <a:off x="1066800" y="2702900"/>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Client</a:t>
            </a:r>
            <a:endParaRPr lang="en-US"/>
          </a:p>
        </p:txBody>
      </p:sp>
      <p:sp>
        <p:nvSpPr>
          <p:cNvPr id="8" name="Rounded Rectangle 7">
            <a:extLst>
              <a:ext uri="{FF2B5EF4-FFF2-40B4-BE49-F238E27FC236}">
                <a16:creationId xmlns:a16="http://schemas.microsoft.com/office/drawing/2014/main" id="{1D499F67-34B5-0E22-6137-72A6C8407ADC}"/>
              </a:ext>
            </a:extLst>
          </p:cNvPr>
          <p:cNvSpPr/>
          <p:nvPr/>
        </p:nvSpPr>
        <p:spPr>
          <a:xfrm>
            <a:off x="5090160" y="2707056"/>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API</a:t>
            </a:r>
            <a:r>
              <a:rPr lang="zh-CN" altLang="en-US"/>
              <a:t> </a:t>
            </a:r>
            <a:r>
              <a:rPr lang="en-US" altLang="zh-CN"/>
              <a:t>&amp;</a:t>
            </a:r>
            <a:r>
              <a:rPr lang="zh-CN" altLang="en-US"/>
              <a:t> </a:t>
            </a:r>
            <a:r>
              <a:rPr lang="en-US" altLang="zh-CN"/>
              <a:t>Database</a:t>
            </a:r>
            <a:endParaRPr lang="en-US"/>
          </a:p>
        </p:txBody>
      </p:sp>
      <p:sp>
        <p:nvSpPr>
          <p:cNvPr id="10" name="Rounded Rectangle 9">
            <a:extLst>
              <a:ext uri="{FF2B5EF4-FFF2-40B4-BE49-F238E27FC236}">
                <a16:creationId xmlns:a16="http://schemas.microsoft.com/office/drawing/2014/main" id="{659CF33E-F802-F3CC-CA6B-8B6DF896F8C1}"/>
              </a:ext>
            </a:extLst>
          </p:cNvPr>
          <p:cNvSpPr/>
          <p:nvPr/>
        </p:nvSpPr>
        <p:spPr>
          <a:xfrm>
            <a:off x="9113520" y="2702900"/>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Admin</a:t>
            </a:r>
            <a:endParaRPr lang="en-US"/>
          </a:p>
        </p:txBody>
      </p:sp>
      <p:sp>
        <p:nvSpPr>
          <p:cNvPr id="13" name="Left-right Arrow 12">
            <a:extLst>
              <a:ext uri="{FF2B5EF4-FFF2-40B4-BE49-F238E27FC236}">
                <a16:creationId xmlns:a16="http://schemas.microsoft.com/office/drawing/2014/main" id="{A25E019E-1F04-7DD2-8AFF-C5234A15142A}"/>
              </a:ext>
            </a:extLst>
          </p:cNvPr>
          <p:cNvSpPr/>
          <p:nvPr/>
        </p:nvSpPr>
        <p:spPr>
          <a:xfrm>
            <a:off x="3078480" y="3083499"/>
            <a:ext cx="2011680" cy="3693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4EA77C11-0252-015D-7DDD-68549EB65194}"/>
              </a:ext>
            </a:extLst>
          </p:cNvPr>
          <p:cNvSpPr/>
          <p:nvPr/>
        </p:nvSpPr>
        <p:spPr>
          <a:xfrm>
            <a:off x="7101840" y="3087655"/>
            <a:ext cx="2011680" cy="36933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6FB7386A-89F9-06EF-DA53-37564069B6D6}"/>
              </a:ext>
            </a:extLst>
          </p:cNvPr>
          <p:cNvSpPr/>
          <p:nvPr/>
        </p:nvSpPr>
        <p:spPr>
          <a:xfrm>
            <a:off x="5090160" y="4772830"/>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AWS</a:t>
            </a:r>
            <a:endParaRPr lang="en-US"/>
          </a:p>
        </p:txBody>
      </p:sp>
      <p:sp>
        <p:nvSpPr>
          <p:cNvPr id="16" name="Up Arrow 15">
            <a:extLst>
              <a:ext uri="{FF2B5EF4-FFF2-40B4-BE49-F238E27FC236}">
                <a16:creationId xmlns:a16="http://schemas.microsoft.com/office/drawing/2014/main" id="{A0586171-40A8-0A55-025D-9ED20D22F668}"/>
              </a:ext>
            </a:extLst>
          </p:cNvPr>
          <p:cNvSpPr/>
          <p:nvPr/>
        </p:nvSpPr>
        <p:spPr>
          <a:xfrm flipH="1">
            <a:off x="5883332" y="3833431"/>
            <a:ext cx="425336" cy="9175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A1756B1-A3CC-FAD5-50F8-9B0C55562D55}"/>
              </a:ext>
            </a:extLst>
          </p:cNvPr>
          <p:cNvSpPr txBox="1"/>
          <p:nvPr/>
        </p:nvSpPr>
        <p:spPr>
          <a:xfrm>
            <a:off x="3453378" y="2714167"/>
            <a:ext cx="1261884" cy="369332"/>
          </a:xfrm>
          <a:prstGeom prst="rect">
            <a:avLst/>
          </a:prstGeom>
          <a:noFill/>
        </p:spPr>
        <p:txBody>
          <a:bodyPr wrap="none" rtlCol="0">
            <a:spAutoFit/>
          </a:bodyPr>
          <a:lstStyle/>
          <a:p>
            <a:r>
              <a:rPr lang="en-US" altLang="zh-CN"/>
              <a:t>Interaction</a:t>
            </a:r>
          </a:p>
        </p:txBody>
      </p:sp>
      <p:sp>
        <p:nvSpPr>
          <p:cNvPr id="19" name="TextBox 18">
            <a:extLst>
              <a:ext uri="{FF2B5EF4-FFF2-40B4-BE49-F238E27FC236}">
                <a16:creationId xmlns:a16="http://schemas.microsoft.com/office/drawing/2014/main" id="{AAC1565E-0FEF-31F7-9C01-3454FB95666D}"/>
              </a:ext>
            </a:extLst>
          </p:cNvPr>
          <p:cNvSpPr txBox="1"/>
          <p:nvPr/>
        </p:nvSpPr>
        <p:spPr>
          <a:xfrm>
            <a:off x="7484903" y="2740367"/>
            <a:ext cx="1261884" cy="369332"/>
          </a:xfrm>
          <a:prstGeom prst="rect">
            <a:avLst/>
          </a:prstGeom>
          <a:noFill/>
        </p:spPr>
        <p:txBody>
          <a:bodyPr wrap="none" rtlCol="0">
            <a:spAutoFit/>
          </a:bodyPr>
          <a:lstStyle/>
          <a:p>
            <a:r>
              <a:rPr lang="en-US" altLang="zh-CN"/>
              <a:t>Interaction</a:t>
            </a:r>
          </a:p>
        </p:txBody>
      </p:sp>
      <p:sp>
        <p:nvSpPr>
          <p:cNvPr id="20" name="TextBox 19">
            <a:extLst>
              <a:ext uri="{FF2B5EF4-FFF2-40B4-BE49-F238E27FC236}">
                <a16:creationId xmlns:a16="http://schemas.microsoft.com/office/drawing/2014/main" id="{5EDA493C-73B4-0682-B7C2-751137CAF674}"/>
              </a:ext>
            </a:extLst>
          </p:cNvPr>
          <p:cNvSpPr txBox="1"/>
          <p:nvPr/>
        </p:nvSpPr>
        <p:spPr>
          <a:xfrm>
            <a:off x="6308668" y="4163368"/>
            <a:ext cx="966931" cy="369332"/>
          </a:xfrm>
          <a:prstGeom prst="rect">
            <a:avLst/>
          </a:prstGeom>
          <a:noFill/>
        </p:spPr>
        <p:txBody>
          <a:bodyPr wrap="none" rtlCol="0">
            <a:spAutoFit/>
          </a:bodyPr>
          <a:lstStyle/>
          <a:p>
            <a:r>
              <a:rPr lang="en-US" altLang="zh-CN"/>
              <a:t>Provide</a:t>
            </a:r>
          </a:p>
        </p:txBody>
      </p:sp>
      <p:sp>
        <p:nvSpPr>
          <p:cNvPr id="11" name="Rounded Rectangle 10">
            <a:extLst>
              <a:ext uri="{FF2B5EF4-FFF2-40B4-BE49-F238E27FC236}">
                <a16:creationId xmlns:a16="http://schemas.microsoft.com/office/drawing/2014/main" id="{EB8662F4-BC76-0EF2-4070-8E124EE33E37}"/>
              </a:ext>
            </a:extLst>
          </p:cNvPr>
          <p:cNvSpPr/>
          <p:nvPr/>
        </p:nvSpPr>
        <p:spPr>
          <a:xfrm>
            <a:off x="851758" y="4671113"/>
            <a:ext cx="2628142" cy="14134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CDE82D1-6C84-29D9-52A6-EF80469E2A0E}"/>
              </a:ext>
            </a:extLst>
          </p:cNvPr>
          <p:cNvSpPr txBox="1"/>
          <p:nvPr/>
        </p:nvSpPr>
        <p:spPr>
          <a:xfrm>
            <a:off x="1002658" y="5008740"/>
            <a:ext cx="2326342" cy="369332"/>
          </a:xfrm>
          <a:prstGeom prst="rect">
            <a:avLst/>
          </a:prstGeom>
          <a:noFill/>
        </p:spPr>
        <p:txBody>
          <a:bodyPr wrap="none" rtlCol="0">
            <a:spAutoFit/>
          </a:bodyPr>
          <a:lstStyle/>
          <a:p>
            <a:r>
              <a:rPr lang="en-US" err="1"/>
              <a:t>Openchargemap</a:t>
            </a:r>
            <a:r>
              <a:rPr lang="zh-CN" altLang="en-US"/>
              <a:t> </a:t>
            </a:r>
            <a:r>
              <a:rPr lang="en-US" altLang="zh-CN"/>
              <a:t>API</a:t>
            </a:r>
            <a:endParaRPr lang="en-US"/>
          </a:p>
        </p:txBody>
      </p:sp>
      <p:sp>
        <p:nvSpPr>
          <p:cNvPr id="9" name="TextBox 8">
            <a:extLst>
              <a:ext uri="{FF2B5EF4-FFF2-40B4-BE49-F238E27FC236}">
                <a16:creationId xmlns:a16="http://schemas.microsoft.com/office/drawing/2014/main" id="{159571A3-2F74-1AAB-17BF-2979828486A5}"/>
              </a:ext>
            </a:extLst>
          </p:cNvPr>
          <p:cNvSpPr txBox="1"/>
          <p:nvPr/>
        </p:nvSpPr>
        <p:spPr>
          <a:xfrm>
            <a:off x="1009123" y="5460938"/>
            <a:ext cx="2510114" cy="369332"/>
          </a:xfrm>
          <a:prstGeom prst="rect">
            <a:avLst/>
          </a:prstGeom>
          <a:noFill/>
        </p:spPr>
        <p:txBody>
          <a:bodyPr wrap="square">
            <a:spAutoFit/>
          </a:bodyPr>
          <a:lstStyle/>
          <a:p>
            <a:r>
              <a:rPr lang="en-US" err="1"/>
              <a:t>Openstreetmap</a:t>
            </a:r>
            <a:r>
              <a:rPr lang="zh-CN" altLang="en-US"/>
              <a:t> </a:t>
            </a:r>
            <a:r>
              <a:rPr lang="en-US" altLang="zh-CN"/>
              <a:t>API</a:t>
            </a:r>
            <a:endParaRPr lang="en-US"/>
          </a:p>
        </p:txBody>
      </p:sp>
      <p:sp>
        <p:nvSpPr>
          <p:cNvPr id="12" name="Up Arrow 11">
            <a:extLst>
              <a:ext uri="{FF2B5EF4-FFF2-40B4-BE49-F238E27FC236}">
                <a16:creationId xmlns:a16="http://schemas.microsoft.com/office/drawing/2014/main" id="{EB53677F-0F64-FE20-BFD4-48E4734D841A}"/>
              </a:ext>
            </a:extLst>
          </p:cNvPr>
          <p:cNvSpPr/>
          <p:nvPr/>
        </p:nvSpPr>
        <p:spPr>
          <a:xfrm flipH="1">
            <a:off x="1838844" y="3899870"/>
            <a:ext cx="425336" cy="70480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14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Database</a:t>
            </a:r>
            <a:r>
              <a:rPr lang="zh-CN" altLang="en-US"/>
              <a:t> </a:t>
            </a:r>
            <a:r>
              <a:rPr lang="en-US" altLang="zh-CN"/>
              <a:t>&amp;</a:t>
            </a:r>
            <a:r>
              <a:rPr lang="zh-CN" altLang="en-US"/>
              <a:t> </a:t>
            </a:r>
            <a:r>
              <a:rPr lang="en-US" altLang="zh-CN"/>
              <a:t>Security</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6" name="TextBox 5">
            <a:extLst>
              <a:ext uri="{FF2B5EF4-FFF2-40B4-BE49-F238E27FC236}">
                <a16:creationId xmlns:a16="http://schemas.microsoft.com/office/drawing/2014/main" id="{13E7FFE5-E65E-B616-F4F4-C59AB34F1762}"/>
              </a:ext>
            </a:extLst>
          </p:cNvPr>
          <p:cNvSpPr txBox="1"/>
          <p:nvPr/>
        </p:nvSpPr>
        <p:spPr>
          <a:xfrm>
            <a:off x="4096523" y="2655237"/>
            <a:ext cx="5966698" cy="400110"/>
          </a:xfrm>
          <a:prstGeom prst="rect">
            <a:avLst/>
          </a:prstGeom>
          <a:noFill/>
        </p:spPr>
        <p:txBody>
          <a:bodyPr wrap="none" rtlCol="0">
            <a:spAutoFit/>
          </a:bodyPr>
          <a:lstStyle/>
          <a:p>
            <a:r>
              <a:rPr lang="en-NZ" sz="2000"/>
              <a:t>Manages user sign-up, sign-in, and access control.</a:t>
            </a:r>
            <a:endParaRPr lang="en-US" sz="2000"/>
          </a:p>
        </p:txBody>
      </p:sp>
      <p:sp>
        <p:nvSpPr>
          <p:cNvPr id="15" name="Rounded Rectangle 14">
            <a:extLst>
              <a:ext uri="{FF2B5EF4-FFF2-40B4-BE49-F238E27FC236}">
                <a16:creationId xmlns:a16="http://schemas.microsoft.com/office/drawing/2014/main" id="{6FB7386A-89F9-06EF-DA53-37564069B6D6}"/>
              </a:ext>
            </a:extLst>
          </p:cNvPr>
          <p:cNvSpPr/>
          <p:nvPr/>
        </p:nvSpPr>
        <p:spPr>
          <a:xfrm>
            <a:off x="1391920" y="2298469"/>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b="1"/>
              <a:t>Amazon Cognito</a:t>
            </a:r>
            <a:endParaRPr lang="en-US"/>
          </a:p>
        </p:txBody>
      </p:sp>
      <p:sp>
        <p:nvSpPr>
          <p:cNvPr id="3" name="TextBox 2">
            <a:extLst>
              <a:ext uri="{FF2B5EF4-FFF2-40B4-BE49-F238E27FC236}">
                <a16:creationId xmlns:a16="http://schemas.microsoft.com/office/drawing/2014/main" id="{60D6B69B-FC60-5D2A-B315-50707F223B73}"/>
              </a:ext>
            </a:extLst>
          </p:cNvPr>
          <p:cNvSpPr txBox="1"/>
          <p:nvPr/>
        </p:nvSpPr>
        <p:spPr>
          <a:xfrm>
            <a:off x="4096523" y="4651459"/>
            <a:ext cx="6310061" cy="400110"/>
          </a:xfrm>
          <a:prstGeom prst="rect">
            <a:avLst/>
          </a:prstGeom>
          <a:noFill/>
        </p:spPr>
        <p:txBody>
          <a:bodyPr wrap="none" rtlCol="0">
            <a:spAutoFit/>
          </a:bodyPr>
          <a:lstStyle/>
          <a:p>
            <a:r>
              <a:rPr lang="en-NZ" sz="2000"/>
              <a:t>NoSQL database for high performance and scalability</a:t>
            </a:r>
            <a:r>
              <a:rPr lang="en-US" altLang="zh-CN" sz="2000"/>
              <a:t>.</a:t>
            </a:r>
            <a:endParaRPr lang="en-US" sz="2000"/>
          </a:p>
        </p:txBody>
      </p:sp>
      <p:sp>
        <p:nvSpPr>
          <p:cNvPr id="5" name="Rounded Rectangle 4">
            <a:extLst>
              <a:ext uri="{FF2B5EF4-FFF2-40B4-BE49-F238E27FC236}">
                <a16:creationId xmlns:a16="http://schemas.microsoft.com/office/drawing/2014/main" id="{98B8F263-ADD0-8B77-BF77-EAFAA5E3E9A5}"/>
              </a:ext>
            </a:extLst>
          </p:cNvPr>
          <p:cNvSpPr/>
          <p:nvPr/>
        </p:nvSpPr>
        <p:spPr>
          <a:xfrm>
            <a:off x="1391920" y="4294691"/>
            <a:ext cx="2011680" cy="1130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b="1"/>
              <a:t>Amazon DynamoDB</a:t>
            </a:r>
            <a:endParaRPr lang="en-US"/>
          </a:p>
        </p:txBody>
      </p:sp>
    </p:spTree>
    <p:extLst>
      <p:ext uri="{BB962C8B-B14F-4D97-AF65-F5344CB8AC3E}">
        <p14:creationId xmlns:p14="http://schemas.microsoft.com/office/powerpoint/2010/main" val="315557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pPr rtl="0"/>
            <a:r>
              <a:rPr lang="en-US" altLang="zh-CN"/>
              <a:t>Purpose</a:t>
            </a:r>
            <a:endParaRPr lang="zh-CN" altLang="en-US"/>
          </a:p>
        </p:txBody>
      </p:sp>
      <p:sp>
        <p:nvSpPr>
          <p:cNvPr id="4" name="TextBox 3">
            <a:extLst>
              <a:ext uri="{FF2B5EF4-FFF2-40B4-BE49-F238E27FC236}">
                <a16:creationId xmlns:a16="http://schemas.microsoft.com/office/drawing/2014/main" id="{36CB321D-B9ED-3E26-94D7-06FE42DFF875}"/>
              </a:ext>
            </a:extLst>
          </p:cNvPr>
          <p:cNvSpPr txBox="1"/>
          <p:nvPr/>
        </p:nvSpPr>
        <p:spPr>
          <a:xfrm>
            <a:off x="2474258" y="2030506"/>
            <a:ext cx="6379809" cy="584775"/>
          </a:xfrm>
          <a:prstGeom prst="rect">
            <a:avLst/>
          </a:prstGeom>
          <a:noFill/>
        </p:spPr>
        <p:txBody>
          <a:bodyPr wrap="square" rtlCol="0">
            <a:spAutoFit/>
          </a:bodyPr>
          <a:lstStyle/>
          <a:p>
            <a:r>
              <a:rPr lang="en-NZ" altLang="zh-CN" sz="3200"/>
              <a:t>1. Mitigating Range Anxiety</a:t>
            </a:r>
            <a:endParaRPr lang="zh-CN" altLang="en-US" sz="3200"/>
          </a:p>
        </p:txBody>
      </p:sp>
      <p:sp>
        <p:nvSpPr>
          <p:cNvPr id="6" name="TextBox 5">
            <a:extLst>
              <a:ext uri="{FF2B5EF4-FFF2-40B4-BE49-F238E27FC236}">
                <a16:creationId xmlns:a16="http://schemas.microsoft.com/office/drawing/2014/main" id="{6969C37E-8DED-B062-92E1-FF20B8C6A009}"/>
              </a:ext>
            </a:extLst>
          </p:cNvPr>
          <p:cNvSpPr txBox="1"/>
          <p:nvPr/>
        </p:nvSpPr>
        <p:spPr>
          <a:xfrm>
            <a:off x="2474259" y="2858939"/>
            <a:ext cx="7729107" cy="584775"/>
          </a:xfrm>
          <a:prstGeom prst="rect">
            <a:avLst/>
          </a:prstGeom>
          <a:noFill/>
        </p:spPr>
        <p:txBody>
          <a:bodyPr wrap="square" rtlCol="0">
            <a:spAutoFit/>
          </a:bodyPr>
          <a:lstStyle/>
          <a:p>
            <a:r>
              <a:rPr lang="en-US" altLang="zh-CN" sz="3200"/>
              <a:t>2. Optimizing Travel Time and Efficiency</a:t>
            </a:r>
            <a:endParaRPr lang="zh-CN" altLang="en-US" sz="3200"/>
          </a:p>
        </p:txBody>
      </p:sp>
      <p:sp>
        <p:nvSpPr>
          <p:cNvPr id="7" name="TextBox 6">
            <a:extLst>
              <a:ext uri="{FF2B5EF4-FFF2-40B4-BE49-F238E27FC236}">
                <a16:creationId xmlns:a16="http://schemas.microsoft.com/office/drawing/2014/main" id="{17056C23-D67D-DC63-2F31-A7C508AD473C}"/>
              </a:ext>
            </a:extLst>
          </p:cNvPr>
          <p:cNvSpPr txBox="1"/>
          <p:nvPr/>
        </p:nvSpPr>
        <p:spPr>
          <a:xfrm>
            <a:off x="2479821" y="3755802"/>
            <a:ext cx="5694023" cy="584775"/>
          </a:xfrm>
          <a:prstGeom prst="rect">
            <a:avLst/>
          </a:prstGeom>
          <a:noFill/>
        </p:spPr>
        <p:txBody>
          <a:bodyPr wrap="square" rtlCol="0">
            <a:spAutoFit/>
          </a:bodyPr>
          <a:lstStyle/>
          <a:p>
            <a:r>
              <a:rPr lang="en-NZ" altLang="zh-CN" sz="3200"/>
              <a:t>3. Enhancing User Experience</a:t>
            </a:r>
            <a:endParaRPr lang="zh-CN" altLang="en-US" sz="3200"/>
          </a:p>
        </p:txBody>
      </p:sp>
      <p:pic>
        <p:nvPicPr>
          <p:cNvPr id="3" name="Picture 2" descr="A green and yellow electrical device&#10;&#10;Description automatically generated">
            <a:extLst>
              <a:ext uri="{FF2B5EF4-FFF2-40B4-BE49-F238E27FC236}">
                <a16:creationId xmlns:a16="http://schemas.microsoft.com/office/drawing/2014/main" id="{A90A6774-14DE-676B-643C-EDB009F74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TextBox 4">
            <a:extLst>
              <a:ext uri="{FF2B5EF4-FFF2-40B4-BE49-F238E27FC236}">
                <a16:creationId xmlns:a16="http://schemas.microsoft.com/office/drawing/2014/main" id="{D31EEE19-E547-7CA9-9014-90094AB63B0D}"/>
              </a:ext>
            </a:extLst>
          </p:cNvPr>
          <p:cNvSpPr txBox="1"/>
          <p:nvPr/>
        </p:nvSpPr>
        <p:spPr>
          <a:xfrm>
            <a:off x="2479821" y="4660274"/>
            <a:ext cx="5694023" cy="584775"/>
          </a:xfrm>
          <a:prstGeom prst="rect">
            <a:avLst/>
          </a:prstGeom>
          <a:noFill/>
        </p:spPr>
        <p:txBody>
          <a:bodyPr wrap="square" rtlCol="0">
            <a:spAutoFit/>
          </a:bodyPr>
          <a:lstStyle/>
          <a:p>
            <a:r>
              <a:rPr lang="en-US" altLang="zh-CN" sz="3200"/>
              <a:t>4</a:t>
            </a:r>
            <a:r>
              <a:rPr lang="en-NZ" altLang="zh-CN" sz="3200"/>
              <a:t>. Giving </a:t>
            </a:r>
            <a:r>
              <a:rPr lang="en-US" altLang="zh-CN" sz="3200"/>
              <a:t>Professional</a:t>
            </a:r>
            <a:r>
              <a:rPr lang="zh-CN" altLang="en-US" sz="3200"/>
              <a:t> </a:t>
            </a:r>
            <a:r>
              <a:rPr lang="en-US" altLang="zh-CN" sz="3200"/>
              <a:t>Advice</a:t>
            </a:r>
            <a:endParaRPr lang="zh-CN" altLang="en-US" sz="3200"/>
          </a:p>
        </p:txBody>
      </p:sp>
    </p:spTree>
    <p:extLst>
      <p:ext uri="{BB962C8B-B14F-4D97-AF65-F5344CB8AC3E}">
        <p14:creationId xmlns:p14="http://schemas.microsoft.com/office/powerpoint/2010/main" val="2325154954"/>
      </p:ext>
    </p:extLst>
  </p:cSld>
  <p:clrMapOvr>
    <a:masterClrMapping/>
  </p:clrMapOvr>
  <mc:AlternateContent xmlns:mc="http://schemas.openxmlformats.org/markup-compatibility/2006" xmlns:p14="http://schemas.microsoft.com/office/powerpoint/2010/main">
    <mc:Choice Requires="p14">
      <p:transition spd="med" p14:dur="700" advTm="5133">
        <p:fade/>
      </p:transition>
    </mc:Choice>
    <mc:Fallback xmlns="">
      <p:transition spd="med" advTm="51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Database</a:t>
            </a:r>
            <a:r>
              <a:rPr lang="zh-CN" altLang="en-US"/>
              <a:t> </a:t>
            </a:r>
            <a:r>
              <a:rPr lang="en-US" altLang="zh-CN"/>
              <a:t>–</a:t>
            </a:r>
            <a:r>
              <a:rPr lang="zh-CN" altLang="en-US"/>
              <a:t> </a:t>
            </a:r>
            <a:r>
              <a:rPr lang="en-US" altLang="zh-CN"/>
              <a:t>Amplify</a:t>
            </a:r>
            <a:r>
              <a:rPr lang="zh-CN" altLang="en-US"/>
              <a:t> </a:t>
            </a:r>
            <a:r>
              <a:rPr lang="en-US" altLang="zh-CN"/>
              <a:t>Studio</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76DC19A-A5DA-B81C-9D22-9E10DD062F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94" y="1673618"/>
            <a:ext cx="7772400" cy="36467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152D4E00-FB7F-9956-8394-A4D513FE1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5133" y="2487694"/>
            <a:ext cx="6013827" cy="3913106"/>
          </a:xfrm>
          <a:prstGeom prst="rect">
            <a:avLst/>
          </a:prstGeom>
        </p:spPr>
      </p:pic>
    </p:spTree>
    <p:extLst>
      <p:ext uri="{BB962C8B-B14F-4D97-AF65-F5344CB8AC3E}">
        <p14:creationId xmlns:p14="http://schemas.microsoft.com/office/powerpoint/2010/main" val="325214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Project</a:t>
            </a:r>
            <a:r>
              <a:rPr lang="zh-CN" altLang="en-US"/>
              <a:t> </a:t>
            </a:r>
            <a:r>
              <a:rPr lang="en-US" altLang="zh-CN"/>
              <a:t>Setting</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pic>
        <p:nvPicPr>
          <p:cNvPr id="3" name="Picture 2" descr="A screenshot of a social media profile&#10;&#10;Description automatically generated">
            <a:extLst>
              <a:ext uri="{FF2B5EF4-FFF2-40B4-BE49-F238E27FC236}">
                <a16:creationId xmlns:a16="http://schemas.microsoft.com/office/drawing/2014/main" id="{42D8A5A4-1BBD-346C-54AC-FF76C0E1C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46" y="1721983"/>
            <a:ext cx="7772400" cy="4572453"/>
          </a:xfrm>
          <a:prstGeom prst="rect">
            <a:avLst/>
          </a:prstGeom>
        </p:spPr>
      </p:pic>
      <p:sp>
        <p:nvSpPr>
          <p:cNvPr id="6" name="Frame 5">
            <a:extLst>
              <a:ext uri="{FF2B5EF4-FFF2-40B4-BE49-F238E27FC236}">
                <a16:creationId xmlns:a16="http://schemas.microsoft.com/office/drawing/2014/main" id="{FC12E576-8AA7-A12E-4863-3BF7839C3258}"/>
              </a:ext>
            </a:extLst>
          </p:cNvPr>
          <p:cNvSpPr/>
          <p:nvPr/>
        </p:nvSpPr>
        <p:spPr>
          <a:xfrm>
            <a:off x="2816942" y="1887794"/>
            <a:ext cx="2964426" cy="678425"/>
          </a:xfrm>
          <a:prstGeom prst="frame">
            <a:avLst/>
          </a:prstGeom>
          <a:solidFill>
            <a:schemeClr val="accent3"/>
          </a:solidFill>
          <a:ln w="127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92E124B7-8FA2-736A-A365-E1BDC04A448A}"/>
              </a:ext>
            </a:extLst>
          </p:cNvPr>
          <p:cNvSpPr/>
          <p:nvPr/>
        </p:nvSpPr>
        <p:spPr>
          <a:xfrm>
            <a:off x="2816942" y="2813147"/>
            <a:ext cx="2964426" cy="678425"/>
          </a:xfrm>
          <a:prstGeom prst="frame">
            <a:avLst/>
          </a:prstGeom>
          <a:solidFill>
            <a:schemeClr val="accent3"/>
          </a:solidFill>
          <a:ln w="127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7B358297-2AE7-86ED-6553-9FF7C436CAA5}"/>
              </a:ext>
            </a:extLst>
          </p:cNvPr>
          <p:cNvSpPr/>
          <p:nvPr/>
        </p:nvSpPr>
        <p:spPr>
          <a:xfrm>
            <a:off x="2816942" y="3691010"/>
            <a:ext cx="2964426" cy="678425"/>
          </a:xfrm>
          <a:prstGeom prst="frame">
            <a:avLst/>
          </a:prstGeom>
          <a:solidFill>
            <a:schemeClr val="accent3"/>
          </a:solidFill>
          <a:ln w="127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0" name="Right Arrow 9">
            <a:extLst>
              <a:ext uri="{FF2B5EF4-FFF2-40B4-BE49-F238E27FC236}">
                <a16:creationId xmlns:a16="http://schemas.microsoft.com/office/drawing/2014/main" id="{CA85F3BB-FF20-91BA-E559-7E68E2D1A803}"/>
              </a:ext>
            </a:extLst>
          </p:cNvPr>
          <p:cNvSpPr/>
          <p:nvPr/>
        </p:nvSpPr>
        <p:spPr>
          <a:xfrm>
            <a:off x="6096000" y="2138518"/>
            <a:ext cx="2185964" cy="1843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E5AA35B2-E217-1C28-76D5-7268F23C9833}"/>
              </a:ext>
            </a:extLst>
          </p:cNvPr>
          <p:cNvSpPr/>
          <p:nvPr/>
        </p:nvSpPr>
        <p:spPr>
          <a:xfrm>
            <a:off x="6096000" y="3055756"/>
            <a:ext cx="2185964" cy="1843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41152AE0-879C-B055-1414-8781894A3DCE}"/>
              </a:ext>
            </a:extLst>
          </p:cNvPr>
          <p:cNvSpPr/>
          <p:nvPr/>
        </p:nvSpPr>
        <p:spPr>
          <a:xfrm>
            <a:off x="6096000" y="3938045"/>
            <a:ext cx="2185964" cy="1843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266336C-3D54-103F-AF83-C655D4623706}"/>
              </a:ext>
            </a:extLst>
          </p:cNvPr>
          <p:cNvSpPr/>
          <p:nvPr/>
        </p:nvSpPr>
        <p:spPr>
          <a:xfrm>
            <a:off x="8281964" y="1504335"/>
            <a:ext cx="3619370" cy="479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screenshot of a computer program&#10;&#10;Description automatically generated">
            <a:extLst>
              <a:ext uri="{FF2B5EF4-FFF2-40B4-BE49-F238E27FC236}">
                <a16:creationId xmlns:a16="http://schemas.microsoft.com/office/drawing/2014/main" id="{BC73E78B-46FA-59F5-08A6-346BE7BED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542" y="1887794"/>
            <a:ext cx="3240214" cy="2997501"/>
          </a:xfrm>
          <a:prstGeom prst="rect">
            <a:avLst/>
          </a:prstGeom>
        </p:spPr>
      </p:pic>
      <p:sp>
        <p:nvSpPr>
          <p:cNvPr id="19" name="TextBox 18">
            <a:extLst>
              <a:ext uri="{FF2B5EF4-FFF2-40B4-BE49-F238E27FC236}">
                <a16:creationId xmlns:a16="http://schemas.microsoft.com/office/drawing/2014/main" id="{3AC122D6-9309-8AA7-E4FD-5D4FBD8F558C}"/>
              </a:ext>
            </a:extLst>
          </p:cNvPr>
          <p:cNvSpPr txBox="1"/>
          <p:nvPr/>
        </p:nvSpPr>
        <p:spPr>
          <a:xfrm>
            <a:off x="9323939" y="5405199"/>
            <a:ext cx="1535420" cy="369332"/>
          </a:xfrm>
          <a:prstGeom prst="rect">
            <a:avLst/>
          </a:prstGeom>
          <a:noFill/>
        </p:spPr>
        <p:txBody>
          <a:bodyPr wrap="none" rtlCol="0">
            <a:spAutoFit/>
          </a:bodyPr>
          <a:lstStyle/>
          <a:p>
            <a:r>
              <a:rPr lang="en-US"/>
              <a:t>AWS-Amplify</a:t>
            </a:r>
          </a:p>
        </p:txBody>
      </p:sp>
      <p:sp>
        <p:nvSpPr>
          <p:cNvPr id="20" name="TextBox 19">
            <a:extLst>
              <a:ext uri="{FF2B5EF4-FFF2-40B4-BE49-F238E27FC236}">
                <a16:creationId xmlns:a16="http://schemas.microsoft.com/office/drawing/2014/main" id="{DFD8B2CC-A5B7-2634-6C7E-FDF19C97888F}"/>
              </a:ext>
            </a:extLst>
          </p:cNvPr>
          <p:cNvSpPr txBox="1"/>
          <p:nvPr/>
        </p:nvSpPr>
        <p:spPr>
          <a:xfrm>
            <a:off x="6288725" y="1857674"/>
            <a:ext cx="646331" cy="369332"/>
          </a:xfrm>
          <a:prstGeom prst="rect">
            <a:avLst/>
          </a:prstGeom>
          <a:noFill/>
        </p:spPr>
        <p:txBody>
          <a:bodyPr wrap="none" rtlCol="0">
            <a:spAutoFit/>
          </a:bodyPr>
          <a:lstStyle/>
          <a:p>
            <a:r>
              <a:rPr lang="en-US"/>
              <a:t>Bind</a:t>
            </a:r>
          </a:p>
        </p:txBody>
      </p:sp>
      <p:sp>
        <p:nvSpPr>
          <p:cNvPr id="21" name="TextBox 20">
            <a:extLst>
              <a:ext uri="{FF2B5EF4-FFF2-40B4-BE49-F238E27FC236}">
                <a16:creationId xmlns:a16="http://schemas.microsoft.com/office/drawing/2014/main" id="{2A632A34-8BD2-F69D-E913-7BDAAEB47813}"/>
              </a:ext>
            </a:extLst>
          </p:cNvPr>
          <p:cNvSpPr txBox="1"/>
          <p:nvPr/>
        </p:nvSpPr>
        <p:spPr>
          <a:xfrm>
            <a:off x="6288724" y="2742357"/>
            <a:ext cx="646331" cy="369332"/>
          </a:xfrm>
          <a:prstGeom prst="rect">
            <a:avLst/>
          </a:prstGeom>
          <a:noFill/>
        </p:spPr>
        <p:txBody>
          <a:bodyPr wrap="none" rtlCol="0">
            <a:spAutoFit/>
          </a:bodyPr>
          <a:lstStyle/>
          <a:p>
            <a:r>
              <a:rPr lang="en-US"/>
              <a:t>Bind</a:t>
            </a:r>
          </a:p>
        </p:txBody>
      </p:sp>
      <p:sp>
        <p:nvSpPr>
          <p:cNvPr id="22" name="TextBox 21">
            <a:extLst>
              <a:ext uri="{FF2B5EF4-FFF2-40B4-BE49-F238E27FC236}">
                <a16:creationId xmlns:a16="http://schemas.microsoft.com/office/drawing/2014/main" id="{31BC792B-406D-1E37-5CF4-FF1DFD81151B}"/>
              </a:ext>
            </a:extLst>
          </p:cNvPr>
          <p:cNvSpPr txBox="1"/>
          <p:nvPr/>
        </p:nvSpPr>
        <p:spPr>
          <a:xfrm>
            <a:off x="6288723" y="3638877"/>
            <a:ext cx="646331" cy="369332"/>
          </a:xfrm>
          <a:prstGeom prst="rect">
            <a:avLst/>
          </a:prstGeom>
          <a:noFill/>
        </p:spPr>
        <p:txBody>
          <a:bodyPr wrap="none" rtlCol="0">
            <a:spAutoFit/>
          </a:bodyPr>
          <a:lstStyle/>
          <a:p>
            <a:r>
              <a:rPr lang="en-US"/>
              <a:t>Bind</a:t>
            </a:r>
          </a:p>
        </p:txBody>
      </p:sp>
    </p:spTree>
    <p:extLst>
      <p:ext uri="{BB962C8B-B14F-4D97-AF65-F5344CB8AC3E}">
        <p14:creationId xmlns:p14="http://schemas.microsoft.com/office/powerpoint/2010/main" val="316031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Development</a:t>
            </a:r>
            <a:r>
              <a:rPr lang="zh-CN" altLang="en-US"/>
              <a:t> </a:t>
            </a:r>
            <a:r>
              <a:rPr lang="en-US" altLang="zh-CN"/>
              <a:t>Environment</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grpSp>
        <p:nvGrpSpPr>
          <p:cNvPr id="51" name="Group 50">
            <a:extLst>
              <a:ext uri="{FF2B5EF4-FFF2-40B4-BE49-F238E27FC236}">
                <a16:creationId xmlns:a16="http://schemas.microsoft.com/office/drawing/2014/main" id="{6E805032-BF4F-0671-3043-A81E99BF0A2A}"/>
              </a:ext>
            </a:extLst>
          </p:cNvPr>
          <p:cNvGrpSpPr/>
          <p:nvPr/>
        </p:nvGrpSpPr>
        <p:grpSpPr>
          <a:xfrm>
            <a:off x="1036741" y="1952983"/>
            <a:ext cx="9122283" cy="1445769"/>
            <a:chOff x="1036741" y="2518234"/>
            <a:chExt cx="9122283" cy="1445769"/>
          </a:xfrm>
        </p:grpSpPr>
        <p:sp>
          <p:nvSpPr>
            <p:cNvPr id="23" name="Rounded Rectangle 22">
              <a:extLst>
                <a:ext uri="{FF2B5EF4-FFF2-40B4-BE49-F238E27FC236}">
                  <a16:creationId xmlns:a16="http://schemas.microsoft.com/office/drawing/2014/main" id="{F37177D4-11DB-A43A-7FCD-37695E0A0D24}"/>
                </a:ext>
              </a:extLst>
            </p:cNvPr>
            <p:cNvSpPr/>
            <p:nvPr/>
          </p:nvSpPr>
          <p:spPr>
            <a:xfrm>
              <a:off x="1036741" y="2702900"/>
              <a:ext cx="1246909" cy="1122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Client</a:t>
              </a:r>
            </a:p>
            <a:p>
              <a:pPr algn="ctr"/>
              <a:r>
                <a:rPr lang="en-US" altLang="zh-CN"/>
                <a:t>API</a:t>
              </a:r>
            </a:p>
            <a:p>
              <a:pPr algn="ctr"/>
              <a:r>
                <a:rPr lang="en-US" altLang="zh-CN"/>
                <a:t>Admin</a:t>
              </a:r>
              <a:endParaRPr lang="en-US"/>
            </a:p>
          </p:txBody>
        </p:sp>
        <p:cxnSp>
          <p:nvCxnSpPr>
            <p:cNvPr id="25" name="Straight Connector 24">
              <a:extLst>
                <a:ext uri="{FF2B5EF4-FFF2-40B4-BE49-F238E27FC236}">
                  <a16:creationId xmlns:a16="http://schemas.microsoft.com/office/drawing/2014/main" id="{EB24162F-2D45-8D29-572C-BFB4E51812B9}"/>
                </a:ext>
              </a:extLst>
            </p:cNvPr>
            <p:cNvCxnSpPr>
              <a:cxnSpLocks/>
              <a:stCxn id="23" idx="3"/>
            </p:cNvCxnSpPr>
            <p:nvPr/>
          </p:nvCxnSpPr>
          <p:spPr>
            <a:xfrm flipV="1">
              <a:off x="2283650" y="2702901"/>
              <a:ext cx="994756" cy="561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C0D01ED-8CBF-DBB9-E84A-BB6202432EF1}"/>
                </a:ext>
              </a:extLst>
            </p:cNvPr>
            <p:cNvCxnSpPr>
              <a:cxnSpLocks/>
              <a:stCxn id="23" idx="3"/>
            </p:cNvCxnSpPr>
            <p:nvPr/>
          </p:nvCxnSpPr>
          <p:spPr>
            <a:xfrm>
              <a:off x="2283650" y="3264009"/>
              <a:ext cx="994756" cy="494607"/>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62C98FE-70D2-4780-E665-19C080EB0F3A}"/>
                </a:ext>
              </a:extLst>
            </p:cNvPr>
            <p:cNvSpPr txBox="1"/>
            <p:nvPr/>
          </p:nvSpPr>
          <p:spPr>
            <a:xfrm>
              <a:off x="3375124" y="2518234"/>
              <a:ext cx="595035" cy="369332"/>
            </a:xfrm>
            <a:prstGeom prst="rect">
              <a:avLst/>
            </a:prstGeom>
            <a:noFill/>
          </p:spPr>
          <p:txBody>
            <a:bodyPr wrap="none" rtlCol="0">
              <a:spAutoFit/>
            </a:bodyPr>
            <a:lstStyle/>
            <a:p>
              <a:r>
                <a:rPr lang="en-US" altLang="zh-CN"/>
                <a:t>Dev</a:t>
              </a:r>
              <a:endParaRPr lang="en-US"/>
            </a:p>
          </p:txBody>
        </p:sp>
        <p:sp>
          <p:nvSpPr>
            <p:cNvPr id="31" name="TextBox 30">
              <a:extLst>
                <a:ext uri="{FF2B5EF4-FFF2-40B4-BE49-F238E27FC236}">
                  <a16:creationId xmlns:a16="http://schemas.microsoft.com/office/drawing/2014/main" id="{C667CD1D-BC70-3AB7-BECA-588A8EEE8958}"/>
                </a:ext>
              </a:extLst>
            </p:cNvPr>
            <p:cNvSpPr txBox="1"/>
            <p:nvPr/>
          </p:nvSpPr>
          <p:spPr>
            <a:xfrm>
              <a:off x="3331908" y="3594671"/>
              <a:ext cx="684803" cy="369332"/>
            </a:xfrm>
            <a:prstGeom prst="rect">
              <a:avLst/>
            </a:prstGeom>
            <a:noFill/>
          </p:spPr>
          <p:txBody>
            <a:bodyPr wrap="none" rtlCol="0">
              <a:spAutoFit/>
            </a:bodyPr>
            <a:lstStyle/>
            <a:p>
              <a:r>
                <a:rPr lang="en-US" altLang="zh-CN"/>
                <a:t>Main</a:t>
              </a:r>
              <a:endParaRPr lang="en-US"/>
            </a:p>
          </p:txBody>
        </p:sp>
        <p:sp>
          <p:nvSpPr>
            <p:cNvPr id="32" name="TextBox 31">
              <a:extLst>
                <a:ext uri="{FF2B5EF4-FFF2-40B4-BE49-F238E27FC236}">
                  <a16:creationId xmlns:a16="http://schemas.microsoft.com/office/drawing/2014/main" id="{BAC57A59-1C98-E8B2-0EF9-1B8186916A60}"/>
                </a:ext>
              </a:extLst>
            </p:cNvPr>
            <p:cNvSpPr txBox="1"/>
            <p:nvPr/>
          </p:nvSpPr>
          <p:spPr>
            <a:xfrm>
              <a:off x="4401485" y="2518234"/>
              <a:ext cx="1980029" cy="369332"/>
            </a:xfrm>
            <a:prstGeom prst="rect">
              <a:avLst/>
            </a:prstGeom>
            <a:noFill/>
          </p:spPr>
          <p:txBody>
            <a:bodyPr wrap="none" rtlCol="0">
              <a:spAutoFit/>
            </a:bodyPr>
            <a:lstStyle/>
            <a:p>
              <a:r>
                <a:rPr lang="en-US" altLang="zh-CN"/>
                <a:t>For</a:t>
              </a:r>
              <a:r>
                <a:rPr lang="zh-CN" altLang="en-US"/>
                <a:t> </a:t>
              </a:r>
              <a:r>
                <a:rPr lang="en-US" altLang="zh-CN"/>
                <a:t>development</a:t>
              </a:r>
              <a:endParaRPr lang="en-US"/>
            </a:p>
          </p:txBody>
        </p:sp>
        <p:sp>
          <p:nvSpPr>
            <p:cNvPr id="33" name="TextBox 32">
              <a:extLst>
                <a:ext uri="{FF2B5EF4-FFF2-40B4-BE49-F238E27FC236}">
                  <a16:creationId xmlns:a16="http://schemas.microsoft.com/office/drawing/2014/main" id="{7F7E1004-4F64-2B0F-8C7B-A242B9BBA873}"/>
                </a:ext>
              </a:extLst>
            </p:cNvPr>
            <p:cNvSpPr txBox="1"/>
            <p:nvPr/>
          </p:nvSpPr>
          <p:spPr>
            <a:xfrm>
              <a:off x="4555374" y="3573950"/>
              <a:ext cx="1672253" cy="369332"/>
            </a:xfrm>
            <a:prstGeom prst="rect">
              <a:avLst/>
            </a:prstGeom>
            <a:noFill/>
          </p:spPr>
          <p:txBody>
            <a:bodyPr wrap="none" rtlCol="0">
              <a:spAutoFit/>
            </a:bodyPr>
            <a:lstStyle/>
            <a:p>
              <a:r>
                <a:rPr lang="en-US" altLang="zh-CN"/>
                <a:t>For</a:t>
              </a:r>
              <a:r>
                <a:rPr lang="zh-CN" altLang="en-US"/>
                <a:t> </a:t>
              </a:r>
              <a:r>
                <a:rPr lang="en-US" altLang="zh-CN"/>
                <a:t>production</a:t>
              </a:r>
              <a:endParaRPr lang="en-US"/>
            </a:p>
          </p:txBody>
        </p:sp>
        <p:sp>
          <p:nvSpPr>
            <p:cNvPr id="34" name="Striped Right Arrow 33">
              <a:extLst>
                <a:ext uri="{FF2B5EF4-FFF2-40B4-BE49-F238E27FC236}">
                  <a16:creationId xmlns:a16="http://schemas.microsoft.com/office/drawing/2014/main" id="{911B73D3-9001-FCCF-1A34-E506081F9466}"/>
                </a:ext>
              </a:extLst>
            </p:cNvPr>
            <p:cNvSpPr/>
            <p:nvPr/>
          </p:nvSpPr>
          <p:spPr>
            <a:xfrm>
              <a:off x="6840347" y="3053006"/>
              <a:ext cx="1655260" cy="37599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71D03356-01BD-48A6-0544-EAD847DD215C}"/>
                </a:ext>
              </a:extLst>
            </p:cNvPr>
            <p:cNvSpPr/>
            <p:nvPr/>
          </p:nvSpPr>
          <p:spPr>
            <a:xfrm>
              <a:off x="8912115" y="2887566"/>
              <a:ext cx="1246909" cy="7148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AWS</a:t>
              </a:r>
              <a:r>
                <a:rPr lang="zh-CN" altLang="en-US"/>
                <a:t> </a:t>
              </a:r>
              <a:r>
                <a:rPr lang="en-US" altLang="zh-CN"/>
                <a:t>Amplify</a:t>
              </a:r>
              <a:endParaRPr lang="en-US"/>
            </a:p>
          </p:txBody>
        </p:sp>
        <p:sp>
          <p:nvSpPr>
            <p:cNvPr id="50" name="TextBox 49">
              <a:extLst>
                <a:ext uri="{FF2B5EF4-FFF2-40B4-BE49-F238E27FC236}">
                  <a16:creationId xmlns:a16="http://schemas.microsoft.com/office/drawing/2014/main" id="{DB8D6F90-5128-8192-A733-04B521481185}"/>
                </a:ext>
              </a:extLst>
            </p:cNvPr>
            <p:cNvSpPr txBox="1"/>
            <p:nvPr/>
          </p:nvSpPr>
          <p:spPr>
            <a:xfrm>
              <a:off x="7195409" y="2702900"/>
              <a:ext cx="902811" cy="369332"/>
            </a:xfrm>
            <a:prstGeom prst="rect">
              <a:avLst/>
            </a:prstGeom>
            <a:noFill/>
          </p:spPr>
          <p:txBody>
            <a:bodyPr wrap="none" rtlCol="0">
              <a:spAutoFit/>
            </a:bodyPr>
            <a:lstStyle/>
            <a:p>
              <a:r>
                <a:rPr lang="en-US" altLang="zh-CN"/>
                <a:t>Deploy</a:t>
              </a:r>
              <a:endParaRPr lang="en-US"/>
            </a:p>
          </p:txBody>
        </p:sp>
      </p:grpSp>
      <p:sp>
        <p:nvSpPr>
          <p:cNvPr id="52" name="TextBox 51">
            <a:extLst>
              <a:ext uri="{FF2B5EF4-FFF2-40B4-BE49-F238E27FC236}">
                <a16:creationId xmlns:a16="http://schemas.microsoft.com/office/drawing/2014/main" id="{E0FF8826-56DC-0BCC-0E8A-4D6655C9F0F1}"/>
              </a:ext>
            </a:extLst>
          </p:cNvPr>
          <p:cNvSpPr txBox="1"/>
          <p:nvPr/>
        </p:nvSpPr>
        <p:spPr>
          <a:xfrm>
            <a:off x="836892" y="1671351"/>
            <a:ext cx="1646605" cy="369332"/>
          </a:xfrm>
          <a:prstGeom prst="rect">
            <a:avLst/>
          </a:prstGeom>
          <a:noFill/>
        </p:spPr>
        <p:txBody>
          <a:bodyPr wrap="none" rtlCol="0">
            <a:spAutoFit/>
          </a:bodyPr>
          <a:lstStyle/>
          <a:p>
            <a:r>
              <a:rPr lang="en-US" altLang="zh-CN" err="1"/>
              <a:t>Github</a:t>
            </a:r>
            <a:r>
              <a:rPr lang="zh-CN" altLang="en-US"/>
              <a:t> </a:t>
            </a:r>
            <a:r>
              <a:rPr lang="en-US" altLang="zh-CN"/>
              <a:t>Project</a:t>
            </a:r>
          </a:p>
        </p:txBody>
      </p:sp>
      <p:pic>
        <p:nvPicPr>
          <p:cNvPr id="66" name="Picture 65" descr="A screenshot of a web page&#10;&#10;Description automatically generated">
            <a:extLst>
              <a:ext uri="{FF2B5EF4-FFF2-40B4-BE49-F238E27FC236}">
                <a16:creationId xmlns:a16="http://schemas.microsoft.com/office/drawing/2014/main" id="{3C48DFDE-74EB-8AEC-81DA-44A541AD9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3088" y="3570854"/>
            <a:ext cx="7032400" cy="2950657"/>
          </a:xfrm>
          <a:prstGeom prst="rect">
            <a:avLst/>
          </a:prstGeom>
        </p:spPr>
      </p:pic>
      <p:sp>
        <p:nvSpPr>
          <p:cNvPr id="67" name="TextBox 66">
            <a:extLst>
              <a:ext uri="{FF2B5EF4-FFF2-40B4-BE49-F238E27FC236}">
                <a16:creationId xmlns:a16="http://schemas.microsoft.com/office/drawing/2014/main" id="{ED2E0076-9BAE-3C0C-999C-D3E9290205FF}"/>
              </a:ext>
            </a:extLst>
          </p:cNvPr>
          <p:cNvSpPr txBox="1"/>
          <p:nvPr/>
        </p:nvSpPr>
        <p:spPr>
          <a:xfrm>
            <a:off x="1083701" y="4678566"/>
            <a:ext cx="1082348" cy="369332"/>
          </a:xfrm>
          <a:prstGeom prst="rect">
            <a:avLst/>
          </a:prstGeom>
          <a:noFill/>
        </p:spPr>
        <p:txBody>
          <a:bodyPr wrap="none" rtlCol="0">
            <a:spAutoFit/>
          </a:bodyPr>
          <a:lstStyle/>
          <a:p>
            <a:r>
              <a:rPr lang="en-US" altLang="zh-CN"/>
              <a:t>Example</a:t>
            </a:r>
          </a:p>
        </p:txBody>
      </p:sp>
    </p:spTree>
    <p:extLst>
      <p:ext uri="{BB962C8B-B14F-4D97-AF65-F5344CB8AC3E}">
        <p14:creationId xmlns:p14="http://schemas.microsoft.com/office/powerpoint/2010/main" val="20825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r>
              <a:rPr lang="en-US" altLang="zh-CN"/>
              <a:t>Repositories</a:t>
            </a:r>
            <a:r>
              <a:rPr lang="zh-CN" altLang="en-US"/>
              <a:t> </a:t>
            </a:r>
            <a:r>
              <a:rPr lang="en-US" altLang="zh-CN"/>
              <a:t>&amp;</a:t>
            </a:r>
            <a:r>
              <a:rPr lang="zh-CN" altLang="en-US"/>
              <a:t> </a:t>
            </a:r>
            <a:r>
              <a:rPr lang="en-US" altLang="zh-CN"/>
              <a:t>Website-dev</a:t>
            </a:r>
            <a:endParaRPr lang="zh-CN" altLang="en-US"/>
          </a:p>
        </p:txBody>
      </p:sp>
      <p:pic>
        <p:nvPicPr>
          <p:cNvPr id="4" name="Picture 3" descr="A green and yellow electrical device&#10;&#10;Description automatically generated">
            <a:extLst>
              <a:ext uri="{FF2B5EF4-FFF2-40B4-BE49-F238E27FC236}">
                <a16:creationId xmlns:a16="http://schemas.microsoft.com/office/drawing/2014/main" id="{A9EA3EDE-1A1B-03DC-1C41-806576AFD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
        <p:nvSpPr>
          <p:cNvPr id="5" name="Rounded Rectangle 4">
            <a:extLst>
              <a:ext uri="{FF2B5EF4-FFF2-40B4-BE49-F238E27FC236}">
                <a16:creationId xmlns:a16="http://schemas.microsoft.com/office/drawing/2014/main" id="{7C5918E6-55CF-0EE0-5385-89ECEA32DC87}"/>
              </a:ext>
            </a:extLst>
          </p:cNvPr>
          <p:cNvSpPr/>
          <p:nvPr/>
        </p:nvSpPr>
        <p:spPr>
          <a:xfrm>
            <a:off x="943264" y="2363684"/>
            <a:ext cx="2227639" cy="626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Repositories</a:t>
            </a:r>
            <a:endParaRPr lang="en-US"/>
          </a:p>
        </p:txBody>
      </p:sp>
      <p:sp>
        <p:nvSpPr>
          <p:cNvPr id="9" name="TextBox 8">
            <a:extLst>
              <a:ext uri="{FF2B5EF4-FFF2-40B4-BE49-F238E27FC236}">
                <a16:creationId xmlns:a16="http://schemas.microsoft.com/office/drawing/2014/main" id="{3E119026-2D46-A104-9E82-BD68E5D0048C}"/>
              </a:ext>
            </a:extLst>
          </p:cNvPr>
          <p:cNvSpPr txBox="1"/>
          <p:nvPr/>
        </p:nvSpPr>
        <p:spPr>
          <a:xfrm>
            <a:off x="943264" y="3317105"/>
            <a:ext cx="5070619" cy="369332"/>
          </a:xfrm>
          <a:prstGeom prst="rect">
            <a:avLst/>
          </a:prstGeom>
          <a:noFill/>
        </p:spPr>
        <p:txBody>
          <a:bodyPr wrap="none" rtlCol="0">
            <a:spAutoFit/>
          </a:bodyPr>
          <a:lstStyle/>
          <a:p>
            <a:r>
              <a:rPr lang="en-US"/>
              <a:t>https://</a:t>
            </a:r>
            <a:r>
              <a:rPr lang="en-US" err="1"/>
              <a:t>github.com</a:t>
            </a:r>
            <a:r>
              <a:rPr lang="en-US"/>
              <a:t>/</a:t>
            </a:r>
            <a:r>
              <a:rPr lang="en-US" err="1"/>
              <a:t>alexlili</a:t>
            </a:r>
            <a:r>
              <a:rPr lang="en-US"/>
              <a:t>/</a:t>
            </a:r>
            <a:r>
              <a:rPr lang="en-US" err="1"/>
              <a:t>ev</a:t>
            </a:r>
            <a:r>
              <a:rPr lang="en-US"/>
              <a:t>-route-planner-client</a:t>
            </a:r>
          </a:p>
        </p:txBody>
      </p:sp>
      <p:sp>
        <p:nvSpPr>
          <p:cNvPr id="11" name="TextBox 10">
            <a:extLst>
              <a:ext uri="{FF2B5EF4-FFF2-40B4-BE49-F238E27FC236}">
                <a16:creationId xmlns:a16="http://schemas.microsoft.com/office/drawing/2014/main" id="{38E7846B-235B-341D-514E-AE2BA242D8B0}"/>
              </a:ext>
            </a:extLst>
          </p:cNvPr>
          <p:cNvSpPr txBox="1"/>
          <p:nvPr/>
        </p:nvSpPr>
        <p:spPr>
          <a:xfrm>
            <a:off x="943264" y="4012940"/>
            <a:ext cx="5160387" cy="369332"/>
          </a:xfrm>
          <a:prstGeom prst="rect">
            <a:avLst/>
          </a:prstGeom>
          <a:noFill/>
        </p:spPr>
        <p:txBody>
          <a:bodyPr wrap="none" rtlCol="0">
            <a:spAutoFit/>
          </a:bodyPr>
          <a:lstStyle/>
          <a:p>
            <a:r>
              <a:rPr lang="en-US"/>
              <a:t>https://</a:t>
            </a:r>
            <a:r>
              <a:rPr lang="en-US" err="1"/>
              <a:t>github.com</a:t>
            </a:r>
            <a:r>
              <a:rPr lang="en-US"/>
              <a:t>/</a:t>
            </a:r>
            <a:r>
              <a:rPr lang="en-US" err="1"/>
              <a:t>alexlili</a:t>
            </a:r>
            <a:r>
              <a:rPr lang="en-US"/>
              <a:t>/</a:t>
            </a:r>
            <a:r>
              <a:rPr lang="en-US" err="1"/>
              <a:t>ev</a:t>
            </a:r>
            <a:r>
              <a:rPr lang="en-US"/>
              <a:t>-route-planner-admin</a:t>
            </a:r>
          </a:p>
        </p:txBody>
      </p:sp>
      <p:sp>
        <p:nvSpPr>
          <p:cNvPr id="14" name="TextBox 13">
            <a:extLst>
              <a:ext uri="{FF2B5EF4-FFF2-40B4-BE49-F238E27FC236}">
                <a16:creationId xmlns:a16="http://schemas.microsoft.com/office/drawing/2014/main" id="{E5EF4FD8-9D7C-A148-29E0-DB107258F9E6}"/>
              </a:ext>
            </a:extLst>
          </p:cNvPr>
          <p:cNvSpPr txBox="1"/>
          <p:nvPr/>
        </p:nvSpPr>
        <p:spPr>
          <a:xfrm>
            <a:off x="943264" y="4708775"/>
            <a:ext cx="4839786" cy="369332"/>
          </a:xfrm>
          <a:prstGeom prst="rect">
            <a:avLst/>
          </a:prstGeom>
          <a:noFill/>
        </p:spPr>
        <p:txBody>
          <a:bodyPr wrap="none" rtlCol="0">
            <a:spAutoFit/>
          </a:bodyPr>
          <a:lstStyle/>
          <a:p>
            <a:r>
              <a:rPr lang="en-US"/>
              <a:t>https://</a:t>
            </a:r>
            <a:r>
              <a:rPr lang="en-US" err="1"/>
              <a:t>github.com</a:t>
            </a:r>
            <a:r>
              <a:rPr lang="en-US"/>
              <a:t>/</a:t>
            </a:r>
            <a:r>
              <a:rPr lang="en-US" err="1"/>
              <a:t>alexlili</a:t>
            </a:r>
            <a:r>
              <a:rPr lang="en-US"/>
              <a:t>/</a:t>
            </a:r>
            <a:r>
              <a:rPr lang="en-US" err="1"/>
              <a:t>ev</a:t>
            </a:r>
            <a:r>
              <a:rPr lang="en-US"/>
              <a:t>-route-planner-</a:t>
            </a:r>
            <a:r>
              <a:rPr lang="en-US" err="1"/>
              <a:t>api</a:t>
            </a:r>
            <a:endParaRPr lang="en-US"/>
          </a:p>
        </p:txBody>
      </p:sp>
      <p:sp>
        <p:nvSpPr>
          <p:cNvPr id="15" name="Rounded Rectangle 14">
            <a:extLst>
              <a:ext uri="{FF2B5EF4-FFF2-40B4-BE49-F238E27FC236}">
                <a16:creationId xmlns:a16="http://schemas.microsoft.com/office/drawing/2014/main" id="{39617233-C213-16AF-3402-22334B7CB9A8}"/>
              </a:ext>
            </a:extLst>
          </p:cNvPr>
          <p:cNvSpPr/>
          <p:nvPr/>
        </p:nvSpPr>
        <p:spPr>
          <a:xfrm>
            <a:off x="6443597" y="2363684"/>
            <a:ext cx="2227639" cy="626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Website-dev</a:t>
            </a:r>
            <a:endParaRPr lang="en-US"/>
          </a:p>
        </p:txBody>
      </p:sp>
      <p:sp>
        <p:nvSpPr>
          <p:cNvPr id="16" name="TextBox 15">
            <a:extLst>
              <a:ext uri="{FF2B5EF4-FFF2-40B4-BE49-F238E27FC236}">
                <a16:creationId xmlns:a16="http://schemas.microsoft.com/office/drawing/2014/main" id="{127A52A2-5604-D4D1-7F93-9E6320C1067B}"/>
              </a:ext>
            </a:extLst>
          </p:cNvPr>
          <p:cNvSpPr txBox="1"/>
          <p:nvPr/>
        </p:nvSpPr>
        <p:spPr>
          <a:xfrm>
            <a:off x="6336846" y="3342223"/>
            <a:ext cx="4668779" cy="369332"/>
          </a:xfrm>
          <a:prstGeom prst="rect">
            <a:avLst/>
          </a:prstGeom>
          <a:noFill/>
        </p:spPr>
        <p:txBody>
          <a:bodyPr wrap="none" rtlCol="0">
            <a:spAutoFit/>
          </a:bodyPr>
          <a:lstStyle/>
          <a:p>
            <a:r>
              <a:rPr lang="en-US">
                <a:hlinkClick r:id="rId4"/>
              </a:rPr>
              <a:t>https://dev.d1pghmqcjpsb6.amplifyapp.com/</a:t>
            </a:r>
            <a:endParaRPr lang="en-US"/>
          </a:p>
        </p:txBody>
      </p:sp>
      <p:sp>
        <p:nvSpPr>
          <p:cNvPr id="23" name="TextBox 22">
            <a:extLst>
              <a:ext uri="{FF2B5EF4-FFF2-40B4-BE49-F238E27FC236}">
                <a16:creationId xmlns:a16="http://schemas.microsoft.com/office/drawing/2014/main" id="{5DBB8CE9-4707-91FE-4AD4-37792C1C3F4D}"/>
              </a:ext>
            </a:extLst>
          </p:cNvPr>
          <p:cNvSpPr txBox="1"/>
          <p:nvPr/>
        </p:nvSpPr>
        <p:spPr>
          <a:xfrm>
            <a:off x="6324022" y="4012940"/>
            <a:ext cx="4681603" cy="369332"/>
          </a:xfrm>
          <a:prstGeom prst="rect">
            <a:avLst/>
          </a:prstGeom>
          <a:noFill/>
        </p:spPr>
        <p:txBody>
          <a:bodyPr wrap="none" rtlCol="0">
            <a:spAutoFit/>
          </a:bodyPr>
          <a:lstStyle/>
          <a:p>
            <a:r>
              <a:rPr lang="en-US">
                <a:hlinkClick r:id="rId5"/>
              </a:rPr>
              <a:t>https://dev.d2uxghi9675sr8.amplifyapp.com/</a:t>
            </a:r>
            <a:endParaRPr lang="en-US"/>
          </a:p>
        </p:txBody>
      </p:sp>
    </p:spTree>
    <p:extLst>
      <p:ext uri="{BB962C8B-B14F-4D97-AF65-F5344CB8AC3E}">
        <p14:creationId xmlns:p14="http://schemas.microsoft.com/office/powerpoint/2010/main" val="1261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7AF0B-49B9-2C5B-BC0C-8B38BFE41091}"/>
              </a:ext>
            </a:extLst>
          </p:cNvPr>
          <p:cNvSpPr>
            <a:spLocks noGrp="1"/>
          </p:cNvSpPr>
          <p:nvPr>
            <p:ph type="title"/>
          </p:nvPr>
        </p:nvSpPr>
        <p:spPr/>
        <p:txBody>
          <a:bodyPr/>
          <a:lstStyle/>
          <a:p>
            <a:r>
              <a:rPr lang="en-US">
                <a:latin typeface="Microsoft YaHei UI"/>
                <a:ea typeface="Microsoft YaHei UI"/>
              </a:rPr>
              <a:t>Role </a:t>
            </a:r>
            <a:endParaRPr lang="en-US"/>
          </a:p>
        </p:txBody>
      </p:sp>
      <p:graphicFrame>
        <p:nvGraphicFramePr>
          <p:cNvPr id="4" name="Content Placeholder 3">
            <a:extLst>
              <a:ext uri="{FF2B5EF4-FFF2-40B4-BE49-F238E27FC236}">
                <a16:creationId xmlns:a16="http://schemas.microsoft.com/office/drawing/2014/main" id="{9B5DDB25-0046-8E7E-48B0-9ACBBA40976F}"/>
              </a:ext>
            </a:extLst>
          </p:cNvPr>
          <p:cNvGraphicFramePr>
            <a:graphicFrameLocks noGrp="1"/>
          </p:cNvGraphicFramePr>
          <p:nvPr>
            <p:ph idx="1"/>
            <p:extLst>
              <p:ext uri="{D42A27DB-BD31-4B8C-83A1-F6EECF244321}">
                <p14:modId xmlns:p14="http://schemas.microsoft.com/office/powerpoint/2010/main" val="1141660110"/>
              </p:ext>
            </p:extLst>
          </p:nvPr>
        </p:nvGraphicFramePr>
        <p:xfrm>
          <a:off x="1066800" y="1714500"/>
          <a:ext cx="10058400" cy="1483360"/>
        </p:xfrm>
        <a:graphic>
          <a:graphicData uri="http://schemas.openxmlformats.org/drawingml/2006/table">
            <a:tbl>
              <a:tblPr firstRow="1" bandRow="1">
                <a:tableStyleId>{69012ECD-51FC-41F1-AA8D-1B2483CD663E}</a:tableStyleId>
              </a:tblPr>
              <a:tblGrid>
                <a:gridCol w="5029200">
                  <a:extLst>
                    <a:ext uri="{9D8B030D-6E8A-4147-A177-3AD203B41FA5}">
                      <a16:colId xmlns:a16="http://schemas.microsoft.com/office/drawing/2014/main" val="3467854894"/>
                    </a:ext>
                  </a:extLst>
                </a:gridCol>
                <a:gridCol w="5029200">
                  <a:extLst>
                    <a:ext uri="{9D8B030D-6E8A-4147-A177-3AD203B41FA5}">
                      <a16:colId xmlns:a16="http://schemas.microsoft.com/office/drawing/2014/main" val="650812797"/>
                    </a:ext>
                  </a:extLst>
                </a:gridCol>
              </a:tblGrid>
              <a:tr h="370840">
                <a:tc>
                  <a:txBody>
                    <a:bodyPr/>
                    <a:lstStyle/>
                    <a:p>
                      <a:r>
                        <a:rPr lang="en-US" dirty="0"/>
                        <a:t>Name</a:t>
                      </a:r>
                    </a:p>
                  </a:txBody>
                  <a:tcPr/>
                </a:tc>
                <a:tc>
                  <a:txBody>
                    <a:bodyPr/>
                    <a:lstStyle/>
                    <a:p>
                      <a:r>
                        <a:rPr lang="en-US" dirty="0"/>
                        <a:t>Role</a:t>
                      </a:r>
                    </a:p>
                  </a:txBody>
                  <a:tcPr/>
                </a:tc>
                <a:extLst>
                  <a:ext uri="{0D108BD9-81ED-4DB2-BD59-A6C34878D82A}">
                    <a16:rowId xmlns:a16="http://schemas.microsoft.com/office/drawing/2014/main" val="967978691"/>
                  </a:ext>
                </a:extLst>
              </a:tr>
              <a:tr h="370840">
                <a:tc>
                  <a:txBody>
                    <a:bodyPr/>
                    <a:lstStyle/>
                    <a:p>
                      <a:pPr lvl="0">
                        <a:buNone/>
                      </a:pPr>
                      <a:r>
                        <a:rPr lang="en-US" sz="1800" b="0" i="0" u="none" strike="noStrike" noProof="0" dirty="0">
                          <a:solidFill>
                            <a:schemeClr val="tx1"/>
                          </a:solidFill>
                          <a:latin typeface="Arial"/>
                        </a:rPr>
                        <a:t>Changsheng Tian</a:t>
                      </a:r>
                    </a:p>
                  </a:txBody>
                  <a:tcPr/>
                </a:tc>
                <a:tc>
                  <a:txBody>
                    <a:bodyPr/>
                    <a:lstStyle/>
                    <a:p>
                      <a:r>
                        <a:rPr lang="en-US" dirty="0"/>
                        <a:t>Algorithm developer</a:t>
                      </a:r>
                    </a:p>
                  </a:txBody>
                  <a:tcPr/>
                </a:tc>
                <a:extLst>
                  <a:ext uri="{0D108BD9-81ED-4DB2-BD59-A6C34878D82A}">
                    <a16:rowId xmlns:a16="http://schemas.microsoft.com/office/drawing/2014/main" val="1805687879"/>
                  </a:ext>
                </a:extLst>
              </a:tr>
              <a:tr h="370840">
                <a:tc>
                  <a:txBody>
                    <a:bodyPr/>
                    <a:lstStyle/>
                    <a:p>
                      <a:r>
                        <a:rPr lang="en-US" dirty="0"/>
                        <a:t>Jiajun Liu</a:t>
                      </a:r>
                    </a:p>
                  </a:txBody>
                  <a:tcPr/>
                </a:tc>
                <a:tc>
                  <a:txBody>
                    <a:bodyPr/>
                    <a:lstStyle/>
                    <a:p>
                      <a:r>
                        <a:rPr lang="en-US" dirty="0"/>
                        <a:t>Front-end and Back-end developer</a:t>
                      </a:r>
                    </a:p>
                  </a:txBody>
                  <a:tcPr/>
                </a:tc>
                <a:extLst>
                  <a:ext uri="{0D108BD9-81ED-4DB2-BD59-A6C34878D82A}">
                    <a16:rowId xmlns:a16="http://schemas.microsoft.com/office/drawing/2014/main" val="2399333063"/>
                  </a:ext>
                </a:extLst>
              </a:tr>
              <a:tr h="370840">
                <a:tc>
                  <a:txBody>
                    <a:bodyPr/>
                    <a:lstStyle/>
                    <a:p>
                      <a:pPr lvl="0">
                        <a:buNone/>
                      </a:pPr>
                      <a:r>
                        <a:rPr lang="en-US" sz="1800" b="0" i="0" u="none" strike="noStrike" noProof="0" dirty="0">
                          <a:solidFill>
                            <a:schemeClr val="tx1">
                              <a:lumMod val="95000"/>
                            </a:schemeClr>
                          </a:solidFill>
                          <a:latin typeface="Arial"/>
                        </a:rPr>
                        <a:t>Guangyao Li</a:t>
                      </a:r>
                      <a:endParaRPr lang="en-US" dirty="0"/>
                    </a:p>
                  </a:txBody>
                  <a:tcPr/>
                </a:tc>
                <a:tc>
                  <a:txBody>
                    <a:bodyPr/>
                    <a:lstStyle/>
                    <a:p>
                      <a:r>
                        <a:rPr lang="en-US" dirty="0"/>
                        <a:t>Back-end develop</a:t>
                      </a:r>
                      <a:r>
                        <a:rPr lang="en-US" altLang="zh-CN" dirty="0"/>
                        <a:t>er</a:t>
                      </a:r>
                      <a:r>
                        <a:rPr lang="zh-CN" altLang="en-US" dirty="0"/>
                        <a:t> </a:t>
                      </a:r>
                      <a:r>
                        <a:rPr lang="en-US" altLang="zh-CN" dirty="0"/>
                        <a:t>&amp;</a:t>
                      </a:r>
                      <a:r>
                        <a:rPr lang="zh-CN" altLang="en-US" dirty="0"/>
                        <a:t> </a:t>
                      </a:r>
                      <a:r>
                        <a:rPr lang="en-US" dirty="0"/>
                        <a:t>Project Architecture</a:t>
                      </a:r>
                    </a:p>
                  </a:txBody>
                  <a:tcPr/>
                </a:tc>
                <a:extLst>
                  <a:ext uri="{0D108BD9-81ED-4DB2-BD59-A6C34878D82A}">
                    <a16:rowId xmlns:a16="http://schemas.microsoft.com/office/drawing/2014/main" val="1437113972"/>
                  </a:ext>
                </a:extLst>
              </a:tr>
            </a:tbl>
          </a:graphicData>
        </a:graphic>
      </p:graphicFrame>
      <p:pic>
        <p:nvPicPr>
          <p:cNvPr id="5" name="Picture 4" descr="A green and yellow electrical device&#10;&#10;Description automatically generated">
            <a:extLst>
              <a:ext uri="{FF2B5EF4-FFF2-40B4-BE49-F238E27FC236}">
                <a16:creationId xmlns:a16="http://schemas.microsoft.com/office/drawing/2014/main" id="{5F28BC47-4C3A-C995-8504-24BE6C927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63062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pPr rtl="0"/>
            <a:r>
              <a:rPr lang="en-US" altLang="zh-CN"/>
              <a:t>Timeline</a:t>
            </a:r>
            <a:endParaRPr lang="zh-CN" altLang="en-US"/>
          </a:p>
        </p:txBody>
      </p:sp>
      <p:pic>
        <p:nvPicPr>
          <p:cNvPr id="6" name="Picture 5" descr="A screenshot of a computer&#10;&#10;Description automatically generated">
            <a:extLst>
              <a:ext uri="{FF2B5EF4-FFF2-40B4-BE49-F238E27FC236}">
                <a16:creationId xmlns:a16="http://schemas.microsoft.com/office/drawing/2014/main" id="{576348D3-9378-B85D-1BDA-DD7905762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039" y="1695126"/>
            <a:ext cx="9801922" cy="4526992"/>
          </a:xfrm>
          <a:prstGeom prst="rect">
            <a:avLst/>
          </a:prstGeom>
        </p:spPr>
      </p:pic>
      <p:pic>
        <p:nvPicPr>
          <p:cNvPr id="3" name="Picture 2" descr="A green and yellow electrical device&#10;&#10;Description automatically generated">
            <a:extLst>
              <a:ext uri="{FF2B5EF4-FFF2-40B4-BE49-F238E27FC236}">
                <a16:creationId xmlns:a16="http://schemas.microsoft.com/office/drawing/2014/main" id="{8B5915F5-5900-59A6-3FFA-1F8DC44AC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135978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6800" y="127000"/>
            <a:ext cx="10058400" cy="1097280"/>
          </a:xfrm>
        </p:spPr>
        <p:txBody>
          <a:bodyPr rtlCol="0" anchor="ctr">
            <a:normAutofit/>
          </a:bodyPr>
          <a:lstStyle/>
          <a:p>
            <a:pPr rtl="0"/>
            <a:r>
              <a:rPr lang="en-US" altLang="zh-CN"/>
              <a:t>Algorithm</a:t>
            </a:r>
            <a:endParaRPr lang="zh-CN" altLang="en-US"/>
          </a:p>
        </p:txBody>
      </p:sp>
      <p:sp>
        <p:nvSpPr>
          <p:cNvPr id="9" name="TextBox 8">
            <a:extLst>
              <a:ext uri="{FF2B5EF4-FFF2-40B4-BE49-F238E27FC236}">
                <a16:creationId xmlns:a16="http://schemas.microsoft.com/office/drawing/2014/main" id="{AE499FB1-ABD9-EC22-7DE6-8A418D7929CB}"/>
              </a:ext>
            </a:extLst>
          </p:cNvPr>
          <p:cNvSpPr txBox="1"/>
          <p:nvPr/>
        </p:nvSpPr>
        <p:spPr>
          <a:xfrm>
            <a:off x="1474063" y="1649166"/>
            <a:ext cx="9651137" cy="523220"/>
          </a:xfrm>
          <a:prstGeom prst="rect">
            <a:avLst/>
          </a:prstGeom>
          <a:noFill/>
        </p:spPr>
        <p:txBody>
          <a:bodyPr wrap="square" rtlCol="0">
            <a:spAutoFit/>
          </a:bodyPr>
          <a:lstStyle/>
          <a:p>
            <a:r>
              <a:rPr lang="en-US" altLang="zh-CN" sz="2800"/>
              <a:t>Hybrid Algorithm(</a:t>
            </a:r>
            <a:r>
              <a:rPr lang="en-NZ" altLang="zh-CN" sz="2800"/>
              <a:t>Dynamic Programming + Greedy</a:t>
            </a:r>
            <a:r>
              <a:rPr lang="en-US" altLang="zh-CN" sz="2800"/>
              <a:t>)</a:t>
            </a:r>
            <a:endParaRPr lang="zh-CN" altLang="en-US" sz="2800"/>
          </a:p>
        </p:txBody>
      </p:sp>
      <p:sp>
        <p:nvSpPr>
          <p:cNvPr id="3" name="TextBox 2">
            <a:extLst>
              <a:ext uri="{FF2B5EF4-FFF2-40B4-BE49-F238E27FC236}">
                <a16:creationId xmlns:a16="http://schemas.microsoft.com/office/drawing/2014/main" id="{2DE50A69-0E09-9ECD-DAB8-5BFD4FCAFB46}"/>
              </a:ext>
            </a:extLst>
          </p:cNvPr>
          <p:cNvSpPr txBox="1"/>
          <p:nvPr/>
        </p:nvSpPr>
        <p:spPr>
          <a:xfrm>
            <a:off x="1605775" y="2412606"/>
            <a:ext cx="5121980" cy="369332"/>
          </a:xfrm>
          <a:prstGeom prst="rect">
            <a:avLst/>
          </a:prstGeom>
          <a:noFill/>
        </p:spPr>
        <p:txBody>
          <a:bodyPr wrap="none" rtlCol="0">
            <a:spAutoFit/>
          </a:bodyPr>
          <a:lstStyle/>
          <a:p>
            <a:r>
              <a:rPr lang="en-US" altLang="zh-CN"/>
              <a:t>1. Initial Check and Route Autonomy Calculation</a:t>
            </a:r>
            <a:endParaRPr lang="zh-CN" altLang="en-US"/>
          </a:p>
        </p:txBody>
      </p:sp>
      <p:sp>
        <p:nvSpPr>
          <p:cNvPr id="4" name="TextBox 3">
            <a:extLst>
              <a:ext uri="{FF2B5EF4-FFF2-40B4-BE49-F238E27FC236}">
                <a16:creationId xmlns:a16="http://schemas.microsoft.com/office/drawing/2014/main" id="{96999A28-EB59-9FCD-2062-BF67BA25CA55}"/>
              </a:ext>
            </a:extLst>
          </p:cNvPr>
          <p:cNvSpPr txBox="1"/>
          <p:nvPr/>
        </p:nvSpPr>
        <p:spPr>
          <a:xfrm>
            <a:off x="2024102" y="2837492"/>
            <a:ext cx="4370107" cy="369332"/>
          </a:xfrm>
          <a:prstGeom prst="rect">
            <a:avLst/>
          </a:prstGeom>
          <a:noFill/>
        </p:spPr>
        <p:txBody>
          <a:bodyPr wrap="none" rtlCol="0">
            <a:spAutoFit/>
          </a:bodyPr>
          <a:lstStyle/>
          <a:p>
            <a:r>
              <a:rPr lang="en-NZ" altLang="zh-CN"/>
              <a:t>‘</a:t>
            </a:r>
            <a:r>
              <a:rPr lang="en-NZ" altLang="zh-CN" err="1"/>
              <a:t>thisRoutesAutonomyDistanceRatio</a:t>
            </a:r>
            <a:r>
              <a:rPr lang="en-NZ" altLang="zh-CN"/>
              <a:t> &gt;= 1’</a:t>
            </a:r>
            <a:endParaRPr lang="zh-CN" altLang="en-US"/>
          </a:p>
        </p:txBody>
      </p:sp>
      <p:sp>
        <p:nvSpPr>
          <p:cNvPr id="6" name="TextBox 5">
            <a:extLst>
              <a:ext uri="{FF2B5EF4-FFF2-40B4-BE49-F238E27FC236}">
                <a16:creationId xmlns:a16="http://schemas.microsoft.com/office/drawing/2014/main" id="{964F7173-CC40-C0F5-EB79-F796E6F590A7}"/>
              </a:ext>
            </a:extLst>
          </p:cNvPr>
          <p:cNvSpPr txBox="1"/>
          <p:nvPr/>
        </p:nvSpPr>
        <p:spPr>
          <a:xfrm>
            <a:off x="2024102" y="3651177"/>
            <a:ext cx="7462299" cy="369332"/>
          </a:xfrm>
          <a:prstGeom prst="rect">
            <a:avLst/>
          </a:prstGeom>
          <a:noFill/>
        </p:spPr>
        <p:txBody>
          <a:bodyPr wrap="none" rtlCol="0">
            <a:spAutoFit/>
          </a:bodyPr>
          <a:lstStyle/>
          <a:p>
            <a:r>
              <a:rPr lang="en-NZ" altLang="zh-CN"/>
              <a:t>‘</a:t>
            </a:r>
            <a:r>
              <a:rPr lang="en-NZ" altLang="zh-CN" err="1"/>
              <a:t>numberOfStops</a:t>
            </a:r>
            <a:r>
              <a:rPr lang="en-NZ" altLang="zh-CN"/>
              <a:t> = </a:t>
            </a:r>
            <a:r>
              <a:rPr lang="en-NZ" altLang="zh-CN" err="1"/>
              <a:t>Math.ceil</a:t>
            </a:r>
            <a:r>
              <a:rPr lang="en-NZ" altLang="zh-CN"/>
              <a:t>(1 / </a:t>
            </a:r>
            <a:r>
              <a:rPr lang="en-NZ" altLang="zh-CN" err="1"/>
              <a:t>thisRoutesAutonomyDistanceRatio</a:t>
            </a:r>
            <a:r>
              <a:rPr lang="en-NZ" altLang="zh-CN"/>
              <a:t>) - 1’</a:t>
            </a:r>
            <a:endParaRPr lang="zh-CN" altLang="en-US"/>
          </a:p>
        </p:txBody>
      </p:sp>
      <p:sp>
        <p:nvSpPr>
          <p:cNvPr id="7" name="TextBox 6">
            <a:extLst>
              <a:ext uri="{FF2B5EF4-FFF2-40B4-BE49-F238E27FC236}">
                <a16:creationId xmlns:a16="http://schemas.microsoft.com/office/drawing/2014/main" id="{1387C416-3A1C-26F0-C9FF-7C2892FCD649}"/>
              </a:ext>
            </a:extLst>
          </p:cNvPr>
          <p:cNvSpPr txBox="1"/>
          <p:nvPr/>
        </p:nvSpPr>
        <p:spPr>
          <a:xfrm>
            <a:off x="1605775" y="4958149"/>
            <a:ext cx="3095719" cy="369332"/>
          </a:xfrm>
          <a:prstGeom prst="rect">
            <a:avLst/>
          </a:prstGeom>
          <a:noFill/>
        </p:spPr>
        <p:txBody>
          <a:bodyPr wrap="none" rtlCol="0">
            <a:spAutoFit/>
          </a:bodyPr>
          <a:lstStyle/>
          <a:p>
            <a:r>
              <a:rPr lang="en-US" altLang="zh-CN"/>
              <a:t>4. Finding Charging Stations</a:t>
            </a:r>
            <a:endParaRPr lang="zh-CN" altLang="en-US"/>
          </a:p>
        </p:txBody>
      </p:sp>
      <p:sp>
        <p:nvSpPr>
          <p:cNvPr id="8" name="TextBox 7">
            <a:extLst>
              <a:ext uri="{FF2B5EF4-FFF2-40B4-BE49-F238E27FC236}">
                <a16:creationId xmlns:a16="http://schemas.microsoft.com/office/drawing/2014/main" id="{FA8E1E40-445A-7604-88E7-41747BD63385}"/>
              </a:ext>
            </a:extLst>
          </p:cNvPr>
          <p:cNvSpPr txBox="1"/>
          <p:nvPr/>
        </p:nvSpPr>
        <p:spPr>
          <a:xfrm>
            <a:off x="1674037" y="3992112"/>
            <a:ext cx="5339923" cy="369332"/>
          </a:xfrm>
          <a:prstGeom prst="rect">
            <a:avLst/>
          </a:prstGeom>
          <a:noFill/>
        </p:spPr>
        <p:txBody>
          <a:bodyPr wrap="none" rtlCol="0">
            <a:spAutoFit/>
          </a:bodyPr>
          <a:lstStyle/>
          <a:p>
            <a:r>
              <a:rPr lang="en-US" altLang="zh-CN"/>
              <a:t>3. Calculating Segment Distances and Stop Points</a:t>
            </a:r>
            <a:endParaRPr lang="zh-CN" altLang="en-US"/>
          </a:p>
        </p:txBody>
      </p:sp>
      <p:sp>
        <p:nvSpPr>
          <p:cNvPr id="10" name="TextBox 9">
            <a:extLst>
              <a:ext uri="{FF2B5EF4-FFF2-40B4-BE49-F238E27FC236}">
                <a16:creationId xmlns:a16="http://schemas.microsoft.com/office/drawing/2014/main" id="{72EDA595-2D02-B911-92FB-9189857BBFDB}"/>
              </a:ext>
            </a:extLst>
          </p:cNvPr>
          <p:cNvSpPr txBox="1"/>
          <p:nvPr/>
        </p:nvSpPr>
        <p:spPr>
          <a:xfrm>
            <a:off x="1648165" y="3294692"/>
            <a:ext cx="3865161" cy="369332"/>
          </a:xfrm>
          <a:prstGeom prst="rect">
            <a:avLst/>
          </a:prstGeom>
          <a:noFill/>
        </p:spPr>
        <p:txBody>
          <a:bodyPr wrap="none" rtlCol="0">
            <a:spAutoFit/>
          </a:bodyPr>
          <a:lstStyle/>
          <a:p>
            <a:r>
              <a:rPr lang="en-US" altLang="zh-CN"/>
              <a:t>2. Determining the Number of Stops</a:t>
            </a:r>
            <a:endParaRPr lang="zh-CN" altLang="en-US"/>
          </a:p>
        </p:txBody>
      </p:sp>
      <p:sp>
        <p:nvSpPr>
          <p:cNvPr id="11" name="TextBox 10">
            <a:extLst>
              <a:ext uri="{FF2B5EF4-FFF2-40B4-BE49-F238E27FC236}">
                <a16:creationId xmlns:a16="http://schemas.microsoft.com/office/drawing/2014/main" id="{A6C70009-D90B-DB67-EBF5-AF6D1E93C35E}"/>
              </a:ext>
            </a:extLst>
          </p:cNvPr>
          <p:cNvSpPr txBox="1"/>
          <p:nvPr/>
        </p:nvSpPr>
        <p:spPr>
          <a:xfrm>
            <a:off x="1782175" y="4617214"/>
            <a:ext cx="6160661" cy="369332"/>
          </a:xfrm>
          <a:prstGeom prst="rect">
            <a:avLst/>
          </a:prstGeom>
          <a:noFill/>
        </p:spPr>
        <p:txBody>
          <a:bodyPr wrap="none" rtlCol="0">
            <a:spAutoFit/>
          </a:bodyPr>
          <a:lstStyle/>
          <a:p>
            <a:r>
              <a:rPr lang="en-NZ" altLang="zh-CN"/>
              <a:t>‘</a:t>
            </a:r>
            <a:r>
              <a:rPr lang="en-NZ" altLang="zh-CN" err="1"/>
              <a:t>getStopCircleCenterPoints</a:t>
            </a:r>
            <a:r>
              <a:rPr lang="en-NZ" altLang="zh-CN"/>
              <a:t>(</a:t>
            </a:r>
            <a:r>
              <a:rPr lang="en-NZ" altLang="zh-CN" err="1"/>
              <a:t>thisRoute</a:t>
            </a:r>
            <a:r>
              <a:rPr lang="en-NZ" altLang="zh-CN"/>
              <a:t>, </a:t>
            </a:r>
            <a:r>
              <a:rPr lang="en-NZ" altLang="zh-CN" err="1"/>
              <a:t>segmentDistances</a:t>
            </a:r>
            <a:r>
              <a:rPr lang="en-NZ" altLang="zh-CN"/>
              <a:t>)’</a:t>
            </a:r>
            <a:endParaRPr lang="zh-CN" altLang="en-US"/>
          </a:p>
        </p:txBody>
      </p:sp>
      <p:sp>
        <p:nvSpPr>
          <p:cNvPr id="12" name="TextBox 11">
            <a:extLst>
              <a:ext uri="{FF2B5EF4-FFF2-40B4-BE49-F238E27FC236}">
                <a16:creationId xmlns:a16="http://schemas.microsoft.com/office/drawing/2014/main" id="{42097079-B5B9-574C-C7D0-E05B5FEBF6DC}"/>
              </a:ext>
            </a:extLst>
          </p:cNvPr>
          <p:cNvSpPr txBox="1"/>
          <p:nvPr/>
        </p:nvSpPr>
        <p:spPr>
          <a:xfrm>
            <a:off x="1782176" y="4323945"/>
            <a:ext cx="5737468" cy="369332"/>
          </a:xfrm>
          <a:prstGeom prst="rect">
            <a:avLst/>
          </a:prstGeom>
          <a:noFill/>
        </p:spPr>
        <p:txBody>
          <a:bodyPr wrap="none" rtlCol="0">
            <a:spAutoFit/>
          </a:bodyPr>
          <a:lstStyle/>
          <a:p>
            <a:r>
              <a:rPr lang="en-NZ" altLang="zh-CN"/>
              <a:t>‘</a:t>
            </a:r>
            <a:r>
              <a:rPr lang="en-NZ" altLang="zh-CN" err="1"/>
              <a:t>calculateDistancesFromRouteCoordinates</a:t>
            </a:r>
            <a:r>
              <a:rPr lang="en-NZ" altLang="zh-CN"/>
              <a:t>(</a:t>
            </a:r>
            <a:r>
              <a:rPr lang="en-NZ" altLang="zh-CN" err="1"/>
              <a:t>thisRoute</a:t>
            </a:r>
            <a:r>
              <a:rPr lang="en-NZ" altLang="zh-CN"/>
              <a:t>)’</a:t>
            </a:r>
            <a:endParaRPr lang="zh-CN" altLang="en-US"/>
          </a:p>
        </p:txBody>
      </p:sp>
      <p:sp>
        <p:nvSpPr>
          <p:cNvPr id="13" name="TextBox 12">
            <a:extLst>
              <a:ext uri="{FF2B5EF4-FFF2-40B4-BE49-F238E27FC236}">
                <a16:creationId xmlns:a16="http://schemas.microsoft.com/office/drawing/2014/main" id="{FCE2B197-2AD4-23FD-9EA3-C3FE4752E75A}"/>
              </a:ext>
            </a:extLst>
          </p:cNvPr>
          <p:cNvSpPr txBox="1"/>
          <p:nvPr/>
        </p:nvSpPr>
        <p:spPr>
          <a:xfrm>
            <a:off x="1782174" y="5583251"/>
            <a:ext cx="7776488" cy="369332"/>
          </a:xfrm>
          <a:prstGeom prst="rect">
            <a:avLst/>
          </a:prstGeom>
          <a:noFill/>
        </p:spPr>
        <p:txBody>
          <a:bodyPr wrap="none" rtlCol="0">
            <a:spAutoFit/>
          </a:bodyPr>
          <a:lstStyle/>
          <a:p>
            <a:r>
              <a:rPr lang="en-NZ" altLang="zh-CN"/>
              <a:t>‘</a:t>
            </a:r>
            <a:r>
              <a:rPr lang="en-US" altLang="zh-CN" err="1"/>
              <a:t>distancesFromStopPoint.indexOf</a:t>
            </a:r>
            <a:r>
              <a:rPr lang="en-US" altLang="zh-CN"/>
              <a:t>(</a:t>
            </a:r>
            <a:r>
              <a:rPr lang="en-US" altLang="zh-CN" err="1"/>
              <a:t>Math.min</a:t>
            </a:r>
            <a:r>
              <a:rPr lang="en-US" altLang="zh-CN"/>
              <a:t>(...</a:t>
            </a:r>
            <a:r>
              <a:rPr lang="en-US" altLang="zh-CN" err="1"/>
              <a:t>distancesFromStopPoint</a:t>
            </a:r>
            <a:r>
              <a:rPr lang="en-US" altLang="zh-CN"/>
              <a:t>))</a:t>
            </a:r>
            <a:r>
              <a:rPr lang="en-NZ" altLang="zh-CN"/>
              <a:t>)’</a:t>
            </a:r>
            <a:endParaRPr lang="zh-CN" altLang="en-US"/>
          </a:p>
        </p:txBody>
      </p:sp>
      <p:sp>
        <p:nvSpPr>
          <p:cNvPr id="14" name="TextBox 13">
            <a:extLst>
              <a:ext uri="{FF2B5EF4-FFF2-40B4-BE49-F238E27FC236}">
                <a16:creationId xmlns:a16="http://schemas.microsoft.com/office/drawing/2014/main" id="{79292D15-ADC8-7A80-016C-F2D3E07B2841}"/>
              </a:ext>
            </a:extLst>
          </p:cNvPr>
          <p:cNvSpPr txBox="1"/>
          <p:nvPr/>
        </p:nvSpPr>
        <p:spPr>
          <a:xfrm>
            <a:off x="1782174" y="5270700"/>
            <a:ext cx="4455066" cy="369332"/>
          </a:xfrm>
          <a:prstGeom prst="rect">
            <a:avLst/>
          </a:prstGeom>
          <a:noFill/>
        </p:spPr>
        <p:txBody>
          <a:bodyPr wrap="none" rtlCol="0">
            <a:spAutoFit/>
          </a:bodyPr>
          <a:lstStyle/>
          <a:p>
            <a:r>
              <a:rPr lang="en-NZ" altLang="zh-CN"/>
              <a:t>‘</a:t>
            </a:r>
            <a:r>
              <a:rPr lang="en-US" altLang="zh-CN" err="1"/>
              <a:t>getChargerData</a:t>
            </a:r>
            <a:r>
              <a:rPr lang="en-US" altLang="zh-CN"/>
              <a:t>(</a:t>
            </a:r>
            <a:r>
              <a:rPr lang="en-US" altLang="zh-CN" err="1"/>
              <a:t>urlForApiRequestArg</a:t>
            </a:r>
            <a:r>
              <a:rPr lang="en-US" altLang="zh-CN"/>
              <a:t>)</a:t>
            </a:r>
            <a:r>
              <a:rPr lang="en-NZ" altLang="zh-CN"/>
              <a:t>)’</a:t>
            </a:r>
            <a:endParaRPr lang="zh-CN" altLang="en-US"/>
          </a:p>
        </p:txBody>
      </p:sp>
      <p:sp>
        <p:nvSpPr>
          <p:cNvPr id="15" name="TextBox 14">
            <a:extLst>
              <a:ext uri="{FF2B5EF4-FFF2-40B4-BE49-F238E27FC236}">
                <a16:creationId xmlns:a16="http://schemas.microsoft.com/office/drawing/2014/main" id="{5CDAD4F0-4694-8AA3-4F08-979BC1A542B1}"/>
              </a:ext>
            </a:extLst>
          </p:cNvPr>
          <p:cNvSpPr txBox="1"/>
          <p:nvPr/>
        </p:nvSpPr>
        <p:spPr>
          <a:xfrm>
            <a:off x="1605775" y="5956452"/>
            <a:ext cx="2783647" cy="369332"/>
          </a:xfrm>
          <a:prstGeom prst="rect">
            <a:avLst/>
          </a:prstGeom>
          <a:noFill/>
        </p:spPr>
        <p:txBody>
          <a:bodyPr wrap="none" rtlCol="0">
            <a:spAutoFit/>
          </a:bodyPr>
          <a:lstStyle/>
          <a:p>
            <a:r>
              <a:rPr lang="en-US" altLang="zh-CN"/>
              <a:t>5. Validation and Iteration</a:t>
            </a:r>
            <a:endParaRPr lang="zh-CN" altLang="en-US"/>
          </a:p>
        </p:txBody>
      </p:sp>
      <p:pic>
        <p:nvPicPr>
          <p:cNvPr id="5" name="Picture 4" descr="A green and yellow electrical device&#10;&#10;Description automatically generated">
            <a:extLst>
              <a:ext uri="{FF2B5EF4-FFF2-40B4-BE49-F238E27FC236}">
                <a16:creationId xmlns:a16="http://schemas.microsoft.com/office/drawing/2014/main" id="{493B1733-E30D-413D-FE6D-1A826D751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94975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4" grpId="0"/>
      <p:bldP spid="6" grpId="0"/>
      <p:bldP spid="7" grpId="0"/>
      <p:bldP spid="8" grpId="0"/>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D288-6B00-B455-3EB2-7AB551720E61}"/>
              </a:ext>
            </a:extLst>
          </p:cNvPr>
          <p:cNvSpPr>
            <a:spLocks noGrp="1"/>
          </p:cNvSpPr>
          <p:nvPr>
            <p:ph type="title"/>
          </p:nvPr>
        </p:nvSpPr>
        <p:spPr/>
        <p:txBody>
          <a:bodyPr/>
          <a:lstStyle/>
          <a:p>
            <a:r>
              <a:rPr lang="en-US"/>
              <a:t>Create the account</a:t>
            </a:r>
          </a:p>
        </p:txBody>
      </p:sp>
      <p:pic>
        <p:nvPicPr>
          <p:cNvPr id="5" name="Content Placeholder 4" descr="A screenshot of a login form&#10;&#10;Description automatically generated">
            <a:extLst>
              <a:ext uri="{FF2B5EF4-FFF2-40B4-BE49-F238E27FC236}">
                <a16:creationId xmlns:a16="http://schemas.microsoft.com/office/drawing/2014/main" id="{5DE229C8-8524-7B04-E50F-8EA94A544E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201" y="1714500"/>
            <a:ext cx="8959598" cy="4457700"/>
          </a:xfrm>
        </p:spPr>
      </p:pic>
      <p:pic>
        <p:nvPicPr>
          <p:cNvPr id="3" name="Picture 2" descr="A green and yellow electrical device&#10;&#10;Description automatically generated">
            <a:extLst>
              <a:ext uri="{FF2B5EF4-FFF2-40B4-BE49-F238E27FC236}">
                <a16:creationId xmlns:a16="http://schemas.microsoft.com/office/drawing/2014/main" id="{EAD6C586-529D-7849-AB4A-827C5FA36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83748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89B9E-F4C6-81A5-FBD9-D8D56412EC35}"/>
              </a:ext>
            </a:extLst>
          </p:cNvPr>
          <p:cNvSpPr>
            <a:spLocks noGrp="1"/>
          </p:cNvSpPr>
          <p:nvPr>
            <p:ph type="title"/>
          </p:nvPr>
        </p:nvSpPr>
        <p:spPr/>
        <p:txBody>
          <a:bodyPr/>
          <a:lstStyle/>
          <a:p>
            <a:r>
              <a:rPr lang="en-US"/>
              <a:t>Sign-in</a:t>
            </a:r>
          </a:p>
        </p:txBody>
      </p:sp>
      <p:pic>
        <p:nvPicPr>
          <p:cNvPr id="5" name="Content Placeholder 4" descr="A screenshot of a login box&#10;&#10;Description automatically generated">
            <a:extLst>
              <a:ext uri="{FF2B5EF4-FFF2-40B4-BE49-F238E27FC236}">
                <a16:creationId xmlns:a16="http://schemas.microsoft.com/office/drawing/2014/main" id="{3D4B1E09-FDFD-8A98-7B2C-622015C481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7283" y="1714500"/>
            <a:ext cx="8417433" cy="4457700"/>
          </a:xfrm>
        </p:spPr>
      </p:pic>
      <p:pic>
        <p:nvPicPr>
          <p:cNvPr id="3" name="Picture 2" descr="A green and yellow electrical device&#10;&#10;Description automatically generated">
            <a:extLst>
              <a:ext uri="{FF2B5EF4-FFF2-40B4-BE49-F238E27FC236}">
                <a16:creationId xmlns:a16="http://schemas.microsoft.com/office/drawing/2014/main" id="{001F852A-27FB-BD9B-12D7-EF5BADBAC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292247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79809-985B-4A79-B960-8347B77CF047}"/>
              </a:ext>
            </a:extLst>
          </p:cNvPr>
          <p:cNvSpPr>
            <a:spLocks noGrp="1"/>
          </p:cNvSpPr>
          <p:nvPr>
            <p:ph type="title"/>
          </p:nvPr>
        </p:nvSpPr>
        <p:spPr>
          <a:xfrm>
            <a:off x="1066800" y="127000"/>
            <a:ext cx="10058400" cy="1097280"/>
          </a:xfrm>
        </p:spPr>
        <p:txBody>
          <a:bodyPr anchor="ctr">
            <a:normAutofit/>
          </a:bodyPr>
          <a:lstStyle/>
          <a:p>
            <a:r>
              <a:rPr lang="en-US"/>
              <a:t>Search Charging Stations</a:t>
            </a:r>
          </a:p>
        </p:txBody>
      </p:sp>
      <p:pic>
        <p:nvPicPr>
          <p:cNvPr id="6" name="Content Placeholder 5" descr="A map of a city&#10;&#10;Description automatically generated">
            <a:extLst>
              <a:ext uri="{FF2B5EF4-FFF2-40B4-BE49-F238E27FC236}">
                <a16:creationId xmlns:a16="http://schemas.microsoft.com/office/drawing/2014/main" id="{FEC77C5A-CB34-310A-FD95-F98A72D4352F}"/>
              </a:ext>
            </a:extLst>
          </p:cNvPr>
          <p:cNvPicPr>
            <a:picLocks noGrp="1" noChangeAspect="1"/>
          </p:cNvPicPr>
          <p:nvPr>
            <p:ph idx="1"/>
          </p:nvPr>
        </p:nvPicPr>
        <p:blipFill>
          <a:blip r:embed="rId3"/>
          <a:stretch>
            <a:fillRect/>
          </a:stretch>
        </p:blipFill>
        <p:spPr>
          <a:xfrm>
            <a:off x="1066800" y="1716608"/>
            <a:ext cx="10058400" cy="4453483"/>
          </a:xfrm>
        </p:spPr>
      </p:pic>
      <p:pic>
        <p:nvPicPr>
          <p:cNvPr id="3" name="Picture 2" descr="A green and yellow electrical device&#10;&#10;Description automatically generated">
            <a:extLst>
              <a:ext uri="{FF2B5EF4-FFF2-40B4-BE49-F238E27FC236}">
                <a16:creationId xmlns:a16="http://schemas.microsoft.com/office/drawing/2014/main" id="{398D88A6-4CDA-553F-4924-80E1D2887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346" y="362181"/>
            <a:ext cx="626918" cy="626918"/>
          </a:xfrm>
          <a:prstGeom prst="rect">
            <a:avLst/>
          </a:prstGeom>
        </p:spPr>
      </p:pic>
    </p:spTree>
    <p:extLst>
      <p:ext uri="{BB962C8B-B14F-4D97-AF65-F5344CB8AC3E}">
        <p14:creationId xmlns:p14="http://schemas.microsoft.com/office/powerpoint/2010/main" val="359316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科学项目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1168_TF02922647_Win32.potx" id="{AB76B65D-5DA2-4CD3-8D53-CAB57F913182}" vid="{C3812974-1DE4-4214-AAD9-3890A2069EAC}"/>
    </a:ext>
  </a:extLst>
</a:theme>
</file>

<file path=ppt/theme/theme2.xml><?xml version="1.0" encoding="utf-8"?>
<a:theme xmlns:a="http://schemas.openxmlformats.org/drawingml/2006/main" name="Office 主题">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科学项目演示文稿（宽屏）</Template>
  <Application>Microsoft Office PowerPoint</Application>
  <PresentationFormat>Widescreen</PresentationFormat>
  <Slides>33</Slides>
  <Notes>25</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科学项目 16x9</vt:lpstr>
      <vt:lpstr>Electric vehicle route planner</vt:lpstr>
      <vt:lpstr>Background</vt:lpstr>
      <vt:lpstr>Purpose</vt:lpstr>
      <vt:lpstr>Role </vt:lpstr>
      <vt:lpstr>Timeline</vt:lpstr>
      <vt:lpstr>Algorithm</vt:lpstr>
      <vt:lpstr>Create the account</vt:lpstr>
      <vt:lpstr>Sign-in</vt:lpstr>
      <vt:lpstr>Search Charging Stations</vt:lpstr>
      <vt:lpstr>Charging Station Information</vt:lpstr>
      <vt:lpstr>Route Planning </vt:lpstr>
      <vt:lpstr>Route Planning Continued </vt:lpstr>
      <vt:lpstr>User Dashboard </vt:lpstr>
      <vt:lpstr>User Dashboard Continued</vt:lpstr>
      <vt:lpstr>Add Car </vt:lpstr>
      <vt:lpstr>ITS implementation</vt:lpstr>
      <vt:lpstr>Future Improvement</vt:lpstr>
      <vt:lpstr>EV Route Planner Admin</vt:lpstr>
      <vt:lpstr>EV Route Planner Admin</vt:lpstr>
      <vt:lpstr>EV Route Planner Admin</vt:lpstr>
      <vt:lpstr>EV Route Planner Admin</vt:lpstr>
      <vt:lpstr>EV Route Planner Admin</vt:lpstr>
      <vt:lpstr>EV Route Planner Admin</vt:lpstr>
      <vt:lpstr>EV Route Planner Admin</vt:lpstr>
      <vt:lpstr>EV Route Planner Admin</vt:lpstr>
      <vt:lpstr>EV Route Planner Admin</vt:lpstr>
      <vt:lpstr>EV Route Planner Admin</vt:lpstr>
      <vt:lpstr>Architecture</vt:lpstr>
      <vt:lpstr>Database &amp; Security</vt:lpstr>
      <vt:lpstr>Database – Amplify Studio</vt:lpstr>
      <vt:lpstr>Project Setting</vt:lpstr>
      <vt:lpstr>Development Environment</vt:lpstr>
      <vt:lpstr>Repositories &amp; Website-dev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 vehicle route planner</dc:title>
  <dc:creator>Jack Tian</dc:creator>
  <cp:revision>28</cp:revision>
  <dcterms:created xsi:type="dcterms:W3CDTF">2024-07-06T12:36:34Z</dcterms:created>
  <dcterms:modified xsi:type="dcterms:W3CDTF">2024-07-13T12:12:07Z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96ed6d7-747c-41fd-b042-ff14484edc24_Enabled">
    <vt:lpwstr>true</vt:lpwstr>
  </property>
  <property fmtid="{D5CDD505-2E9C-101B-9397-08002B2CF9AE}" pid="3" name="MSIP_Label_c96ed6d7-747c-41fd-b042-ff14484edc24_SetDate">
    <vt:lpwstr>2024-07-06T14:27:11Z</vt:lpwstr>
  </property>
  <property fmtid="{D5CDD505-2E9C-101B-9397-08002B2CF9AE}" pid="4" name="MSIP_Label_c96ed6d7-747c-41fd-b042-ff14484edc24_Method">
    <vt:lpwstr>Standard</vt:lpwstr>
  </property>
  <property fmtid="{D5CDD505-2E9C-101B-9397-08002B2CF9AE}" pid="5" name="MSIP_Label_c96ed6d7-747c-41fd-b042-ff14484edc24_Name">
    <vt:lpwstr>defa4170-0d19-0005-0004-bc88714345d2</vt:lpwstr>
  </property>
  <property fmtid="{D5CDD505-2E9C-101B-9397-08002B2CF9AE}" pid="6" name="MSIP_Label_c96ed6d7-747c-41fd-b042-ff14484edc24_SiteId">
    <vt:lpwstr>6a425d0d-58f2-4e36-8689-10002b2ec567</vt:lpwstr>
  </property>
  <property fmtid="{D5CDD505-2E9C-101B-9397-08002B2CF9AE}" pid="7" name="MSIP_Label_c96ed6d7-747c-41fd-b042-ff14484edc24_ActionId">
    <vt:lpwstr>8a725da7-5e5c-4513-8f2b-66e3457df9c8</vt:lpwstr>
  </property>
  <property fmtid="{D5CDD505-2E9C-101B-9397-08002B2CF9AE}" pid="8" name="MSIP_Label_c96ed6d7-747c-41fd-b042-ff14484edc24_ContentBits">
    <vt:lpwstr>0</vt:lpwstr>
  </property>
</Properties>
</file>